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6" r:id="rId82"/>
    <p:sldId id="337" r:id="rId83"/>
    <p:sldId id="338" r:id="rId84"/>
    <p:sldId id="339" r:id="rId85"/>
    <p:sldId id="340" r:id="rId86"/>
    <p:sldId id="345" r:id="rId87"/>
    <p:sldId id="341" r:id="rId88"/>
    <p:sldId id="342" r:id="rId89"/>
    <p:sldId id="343" r:id="rId90"/>
    <p:sldId id="344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4" r:id="rId99"/>
    <p:sldId id="357" r:id="rId100"/>
    <p:sldId id="353" r:id="rId101"/>
    <p:sldId id="355" r:id="rId102"/>
    <p:sldId id="356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4" r:id="rId147"/>
    <p:sldId id="401" r:id="rId148"/>
    <p:sldId id="402" r:id="rId149"/>
    <p:sldId id="403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50" r:id="rId191"/>
    <p:sldId id="445" r:id="rId192"/>
    <p:sldId id="446" r:id="rId193"/>
    <p:sldId id="448" r:id="rId194"/>
    <p:sldId id="449" r:id="rId195"/>
    <p:sldId id="447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543" r:id="rId221"/>
    <p:sldId id="475" r:id="rId222"/>
    <p:sldId id="476" r:id="rId223"/>
    <p:sldId id="477" r:id="rId224"/>
    <p:sldId id="478" r:id="rId225"/>
    <p:sldId id="544" r:id="rId226"/>
    <p:sldId id="479" r:id="rId227"/>
    <p:sldId id="480" r:id="rId228"/>
    <p:sldId id="481" r:id="rId229"/>
    <p:sldId id="482" r:id="rId230"/>
    <p:sldId id="483" r:id="rId231"/>
    <p:sldId id="484" r:id="rId232"/>
    <p:sldId id="485" r:id="rId233"/>
    <p:sldId id="486" r:id="rId234"/>
    <p:sldId id="487" r:id="rId235"/>
    <p:sldId id="488" r:id="rId236"/>
    <p:sldId id="489" r:id="rId237"/>
    <p:sldId id="490" r:id="rId238"/>
    <p:sldId id="491" r:id="rId239"/>
    <p:sldId id="492" r:id="rId240"/>
    <p:sldId id="493" r:id="rId241"/>
    <p:sldId id="494" r:id="rId242"/>
    <p:sldId id="495" r:id="rId243"/>
    <p:sldId id="496" r:id="rId244"/>
    <p:sldId id="497" r:id="rId245"/>
    <p:sldId id="498" r:id="rId246"/>
    <p:sldId id="499" r:id="rId247"/>
    <p:sldId id="500" r:id="rId248"/>
    <p:sldId id="501" r:id="rId249"/>
    <p:sldId id="502" r:id="rId250"/>
    <p:sldId id="503" r:id="rId251"/>
    <p:sldId id="504" r:id="rId252"/>
    <p:sldId id="505" r:id="rId253"/>
    <p:sldId id="506" r:id="rId254"/>
    <p:sldId id="507" r:id="rId255"/>
    <p:sldId id="508" r:id="rId256"/>
    <p:sldId id="509" r:id="rId257"/>
    <p:sldId id="510" r:id="rId258"/>
    <p:sldId id="511" r:id="rId259"/>
    <p:sldId id="512" r:id="rId260"/>
    <p:sldId id="513" r:id="rId261"/>
    <p:sldId id="514" r:id="rId262"/>
    <p:sldId id="515" r:id="rId263"/>
    <p:sldId id="516" r:id="rId264"/>
    <p:sldId id="517" r:id="rId265"/>
    <p:sldId id="518" r:id="rId266"/>
    <p:sldId id="519" r:id="rId267"/>
    <p:sldId id="520" r:id="rId268"/>
    <p:sldId id="521" r:id="rId269"/>
    <p:sldId id="522" r:id="rId270"/>
    <p:sldId id="523" r:id="rId271"/>
    <p:sldId id="524" r:id="rId272"/>
    <p:sldId id="525" r:id="rId273"/>
    <p:sldId id="526" r:id="rId274"/>
    <p:sldId id="527" r:id="rId275"/>
    <p:sldId id="528" r:id="rId276"/>
    <p:sldId id="529" r:id="rId277"/>
    <p:sldId id="530" r:id="rId278"/>
    <p:sldId id="531" r:id="rId279"/>
    <p:sldId id="532" r:id="rId280"/>
    <p:sldId id="533" r:id="rId281"/>
    <p:sldId id="534" r:id="rId282"/>
    <p:sldId id="535" r:id="rId283"/>
    <p:sldId id="536" r:id="rId284"/>
    <p:sldId id="537" r:id="rId285"/>
    <p:sldId id="538" r:id="rId286"/>
    <p:sldId id="539" r:id="rId287"/>
    <p:sldId id="540" r:id="rId288"/>
    <p:sldId id="541" r:id="rId289"/>
    <p:sldId id="542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C1D"/>
    <a:srgbClr val="16150E"/>
    <a:srgbClr val="1D1D1D"/>
    <a:srgbClr val="690947"/>
    <a:srgbClr val="FFE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ableStyles" Target="tableStyle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5D3C-AEEE-480F-BC00-EB764C8CC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15C25-CAE2-476A-A440-3848BA4A0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0D425-0F34-47AD-9A17-A2F4DF08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1BB83-FC14-4B88-BD2F-71950E8D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D36F-D3BB-4A84-8C5D-F95F0E4D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3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826E-1DA6-49C4-9AA1-2B09637D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80E2D-F28F-4F65-9B05-D3CEBD2C6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73BB8-2A22-404C-A5A7-74C92BA0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E4992-2D62-4EB9-A1F4-5E172D6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BB312-8FF5-47C0-B0D1-097E71C8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3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85B9B-1364-4C0D-A6E1-71911ECF5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DBD60-712A-4FB2-82CF-A3650934F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48B30-0342-4320-83C9-778D0B420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C4725-7CFF-42F8-B293-4938CECB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242C0-84D2-4296-9806-51E5721C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0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F1EE-3C51-4FE4-8C20-F0AA57B9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65142-2D3A-43A4-A48A-734EF18D7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AD8AC-3ACD-4D08-9C1B-BA1B659D0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96984-6B26-4279-B56C-7A0469D0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CAE0-CC21-4A78-A627-AFD3C019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1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F5D9-B297-4935-A3E9-B2796019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0C861-D634-477B-8CDB-4D8A6DCD1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8764C-B488-4F41-9B47-CD70516F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CFD89-642A-4814-8796-DEA6EBF1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159DA-6C8E-4ED0-AA1D-6547CDA5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384D-5F05-45D2-9497-88587899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CA76B-81DE-4A4A-8283-5E6509581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6CB4-B576-4A61-AFD2-4180578A8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80CB4-853F-4E62-A66F-DE8746B5F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64CA8-5FFB-43C4-859F-782BF980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76755-F523-45BB-A253-739CA505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3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9661-D9B7-475D-9BE0-3A3A3F44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0EBF-4F92-44C0-AA3F-57806904A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F4508-91A8-4F71-B3CE-28DD0ABA4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B647A9-A162-4BFF-9F6F-4C8CD4ABE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16E20-A950-42D9-8077-5B150B0B9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D00783-CB37-4B88-8FF3-6C81DCAB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D3CB79-4E14-49A9-897B-0B1393B9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81C65-DD04-4A1B-BB2D-B8B2AD45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0483-11AA-4677-83FE-3211FBFD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2A484-EFE7-47D2-958D-8CEACB7F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D2F2D-3858-4C33-9445-5B463089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7258B-5F4A-4407-91F0-E41F6A2E5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7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1DC58-9CA7-4624-A8BD-5B6B2A16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C6A7E-406F-47DB-A66A-8F383418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DB283-49BA-4EAC-B25D-20306E8C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5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A5E55-2C51-4CB4-9D2A-4E192490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84E0-44C6-4E43-A071-77ED03C3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78DA0-907C-4A38-9940-1030B5568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06ECD-1157-4BD8-8B4C-FBA268A6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6839D-8930-47E8-B017-7A3F23D7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4DA26-0F76-4BB4-A3A8-7CF83D50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3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98F8-B5FC-492C-919E-99127EB07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8BB193-7CEB-45D5-AA8D-7C003BA39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FDE64-E10B-4974-8458-CA1F66560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91096-58A0-42EA-B293-34EA9193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9E045-E139-4291-9543-8B00EF40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2B77E-AB03-4E8A-B59D-C9AE9862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77A1E-BFDD-4EDD-B3AF-E175E35C4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57677-38FE-4CFF-883D-915914432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86ADA-68C0-458C-AA01-73797180A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6E419-DAB7-4F14-BB41-B8AE83A2958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6D55C-7B70-497F-8BCB-86C8CA23A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6B84B-437C-4C63-8CEA-AE7BD7B99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71F3A-C056-42C2-BC37-674C0BDFE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3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6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3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2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7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6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8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hyperlink" Target="https://ajaykce.github.io/%3crepo-name%3e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01EE2C-A96F-4CBF-A0DC-7B94DDCDB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939" y="760513"/>
            <a:ext cx="10540189" cy="5336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812C99-41D4-4D48-8D84-A1041E538B00}"/>
              </a:ext>
            </a:extLst>
          </p:cNvPr>
          <p:cNvSpPr/>
          <p:nvPr/>
        </p:nvSpPr>
        <p:spPr>
          <a:xfrm>
            <a:off x="3452884" y="5622878"/>
            <a:ext cx="2643116" cy="474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3658F4-540E-4F33-AA3A-4ECC1CD012C4}"/>
              </a:ext>
            </a:extLst>
          </p:cNvPr>
          <p:cNvSpPr/>
          <p:nvPr/>
        </p:nvSpPr>
        <p:spPr>
          <a:xfrm>
            <a:off x="9362364" y="760513"/>
            <a:ext cx="1637732" cy="426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2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158165-CF37-41D2-8EB7-B349BFDC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9" y="1424413"/>
            <a:ext cx="11248762" cy="40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943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B386F-886E-4BEA-88B8-88B045CF6B9B}"/>
              </a:ext>
            </a:extLst>
          </p:cNvPr>
          <p:cNvSpPr txBox="1"/>
          <p:nvPr/>
        </p:nvSpPr>
        <p:spPr>
          <a:xfrm>
            <a:off x="1037230" y="395785"/>
            <a:ext cx="5344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Getting x and y position in event binding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F88C9E-DCD4-48CE-A2A9-41A41C34C5BA}"/>
              </a:ext>
            </a:extLst>
          </p:cNvPr>
          <p:cNvSpPr/>
          <p:nvPr/>
        </p:nvSpPr>
        <p:spPr>
          <a:xfrm>
            <a:off x="1214651" y="1182231"/>
            <a:ext cx="79429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onSave ( $event ){</a:t>
            </a:r>
          </a:p>
          <a:p>
            <a:endParaRPr lang="en-US" sz="2800" b="1" dirty="0"/>
          </a:p>
          <a:p>
            <a:r>
              <a:rPr lang="en-US" sz="2800" b="1" dirty="0"/>
              <a:t>        console.log(“$</a:t>
            </a:r>
            <a:r>
              <a:rPr lang="en-US" sz="2800" b="1" dirty="0" err="1"/>
              <a:t>event.clientX</a:t>
            </a:r>
            <a:r>
              <a:rPr lang="en-US" sz="2800" b="1" dirty="0"/>
              <a:t> , $event.clientY");</a:t>
            </a:r>
          </a:p>
          <a:p>
            <a:endParaRPr lang="en-US" sz="2800" b="1" dirty="0"/>
          </a:p>
          <a:p>
            <a:r>
              <a:rPr lang="en-US" sz="2800" b="1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733DF0-4370-4A7A-AA5D-5901A8C4D0E4}"/>
              </a:ext>
            </a:extLst>
          </p:cNvPr>
          <p:cNvSpPr/>
          <p:nvPr/>
        </p:nvSpPr>
        <p:spPr>
          <a:xfrm>
            <a:off x="1037230" y="1163472"/>
            <a:ext cx="7956645" cy="2265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35F07-6E94-4B3C-8C2E-54A6A2D3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0" y="4558992"/>
            <a:ext cx="7888978" cy="1732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D6FB93-CF6F-4836-B883-11580127A55B}"/>
              </a:ext>
            </a:extLst>
          </p:cNvPr>
          <p:cNvSpPr txBox="1"/>
          <p:nvPr/>
        </p:nvSpPr>
        <p:spPr>
          <a:xfrm>
            <a:off x="1037230" y="3862316"/>
            <a:ext cx="3103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 Stop Event Bubbling</a:t>
            </a:r>
          </a:p>
        </p:txBody>
      </p:sp>
    </p:spTree>
    <p:extLst>
      <p:ext uri="{BB962C8B-B14F-4D97-AF65-F5344CB8AC3E}">
        <p14:creationId xmlns:p14="http://schemas.microsoft.com/office/powerpoint/2010/main" val="28838522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CE044-8998-4D8D-B938-7985036DBA41}"/>
              </a:ext>
            </a:extLst>
          </p:cNvPr>
          <p:cNvSpPr txBox="1"/>
          <p:nvPr/>
        </p:nvSpPr>
        <p:spPr>
          <a:xfrm>
            <a:off x="791570" y="190204"/>
            <a:ext cx="5128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Filtering Events using Vanilla JavaScript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50C89-253B-44E2-B6F2-9E73173A4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736210"/>
            <a:ext cx="8410575" cy="4895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EE254-B1F7-4BD0-80F4-2424E0D7B819}"/>
              </a:ext>
            </a:extLst>
          </p:cNvPr>
          <p:cNvSpPr txBox="1"/>
          <p:nvPr/>
        </p:nvSpPr>
        <p:spPr>
          <a:xfrm>
            <a:off x="791570" y="5773351"/>
            <a:ext cx="813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Here the log output occurs when hitting the enter key,</a:t>
            </a:r>
          </a:p>
          <a:p>
            <a:r>
              <a:rPr lang="en-US" b="1" dirty="0"/>
              <a:t>The Disadvantage of this implementation is the method is called for each key press,</a:t>
            </a:r>
          </a:p>
          <a:p>
            <a:r>
              <a:rPr lang="en-US" b="1" dirty="0"/>
              <a:t>The Angular provides a technique for the same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357271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5BD087-E5FD-4EE7-A66C-D5C145A97818}"/>
              </a:ext>
            </a:extLst>
          </p:cNvPr>
          <p:cNvSpPr txBox="1"/>
          <p:nvPr/>
        </p:nvSpPr>
        <p:spPr>
          <a:xfrm>
            <a:off x="791570" y="190204"/>
            <a:ext cx="394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Filtering Events using Angular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296C4-37A3-4B89-B8AE-E22C25A3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770387"/>
            <a:ext cx="8258175" cy="4552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2C0CA1-DD32-44FA-BE92-7F5990435C92}"/>
              </a:ext>
            </a:extLst>
          </p:cNvPr>
          <p:cNvSpPr txBox="1"/>
          <p:nvPr/>
        </p:nvSpPr>
        <p:spPr>
          <a:xfrm>
            <a:off x="903310" y="5579781"/>
            <a:ext cx="8161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keyup.enter method invokes when the user click the enter key</a:t>
            </a:r>
          </a:p>
          <a:p>
            <a:r>
              <a:rPr lang="en-US" sz="2000" b="1" dirty="0"/>
              <a:t>keyup.a </a:t>
            </a:r>
            <a:r>
              <a:rPr lang="en-US" sz="2000" b="1" dirty="0">
                <a:sym typeface="Wingdings" panose="05000000000000000000" pitchFamily="2" charset="2"/>
              </a:rPr>
              <a:t> a key</a:t>
            </a:r>
          </a:p>
          <a:p>
            <a:r>
              <a:rPr lang="en-US" sz="2000" b="1" dirty="0">
                <a:sym typeface="Wingdings" panose="05000000000000000000" pitchFamily="2" charset="2"/>
              </a:rPr>
              <a:t>Keyup.b  b key …….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183356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FB6D14-A4F7-46FA-8689-518582461197}"/>
              </a:ext>
            </a:extLst>
          </p:cNvPr>
          <p:cNvSpPr txBox="1"/>
          <p:nvPr/>
        </p:nvSpPr>
        <p:spPr>
          <a:xfrm>
            <a:off x="573206" y="573206"/>
            <a:ext cx="2484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Template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C4274-B50D-4019-A885-06771DB0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6" y="1263910"/>
            <a:ext cx="7248525" cy="4657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50C456-E6F5-4034-8499-8C8E90A99AC3}"/>
              </a:ext>
            </a:extLst>
          </p:cNvPr>
          <p:cNvSpPr txBox="1"/>
          <p:nvPr/>
        </p:nvSpPr>
        <p:spPr>
          <a:xfrm>
            <a:off x="8243248" y="1746913"/>
            <a:ext cx="38213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Here the </a:t>
            </a:r>
            <a:r>
              <a:rPr lang="en-US" sz="2000" b="1" dirty="0">
                <a:solidFill>
                  <a:srgbClr val="FF0000"/>
                </a:solidFill>
              </a:rPr>
              <a:t>event.target.value </a:t>
            </a:r>
            <a:r>
              <a:rPr lang="en-US" sz="2000" b="1" dirty="0"/>
              <a:t>returns the data entered in the input box</a:t>
            </a:r>
          </a:p>
          <a:p>
            <a:endParaRPr lang="en-US" sz="2000" b="1" dirty="0"/>
          </a:p>
          <a:p>
            <a:r>
              <a:rPr lang="en-US" sz="2000" b="1" dirty="0"/>
              <a:t>This is a ordinary vanilla JavaScript approach by passing the event property</a:t>
            </a:r>
          </a:p>
          <a:p>
            <a:endParaRPr lang="en-US" sz="2000" b="1" dirty="0"/>
          </a:p>
          <a:p>
            <a:r>
              <a:rPr lang="en-US" sz="2000" b="1" dirty="0"/>
              <a:t>The Angular provides the powerful mechanism of using variables in out template and those variable is called </a:t>
            </a:r>
            <a:r>
              <a:rPr lang="en-US" sz="2000" b="1" dirty="0">
                <a:solidFill>
                  <a:srgbClr val="FF0000"/>
                </a:solidFill>
              </a:rPr>
              <a:t>Template Variable</a:t>
            </a:r>
          </a:p>
        </p:txBody>
      </p:sp>
    </p:spTree>
    <p:extLst>
      <p:ext uri="{BB962C8B-B14F-4D97-AF65-F5344CB8AC3E}">
        <p14:creationId xmlns:p14="http://schemas.microsoft.com/office/powerpoint/2010/main" val="25795378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54D314-6C54-4684-A1FE-5D6FE9E29526}"/>
              </a:ext>
            </a:extLst>
          </p:cNvPr>
          <p:cNvSpPr txBox="1"/>
          <p:nvPr/>
        </p:nvSpPr>
        <p:spPr>
          <a:xfrm>
            <a:off x="559558" y="191069"/>
            <a:ext cx="3263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Template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AE567-F1F6-470D-AF6C-614DB57C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58" y="954519"/>
            <a:ext cx="8439150" cy="435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4EA5FE-A231-4A94-BCDB-332EA7E60FC7}"/>
              </a:ext>
            </a:extLst>
          </p:cNvPr>
          <p:cNvSpPr txBox="1"/>
          <p:nvPr/>
        </p:nvSpPr>
        <p:spPr>
          <a:xfrm>
            <a:off x="559558" y="5609230"/>
            <a:ext cx="1128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template variables are defined by using hashtag ( </a:t>
            </a:r>
            <a:r>
              <a:rPr lang="en-US" sz="2400" b="1" dirty="0">
                <a:solidFill>
                  <a:srgbClr val="FF0000"/>
                </a:solidFill>
              </a:rPr>
              <a:t>#</a:t>
            </a:r>
            <a:r>
              <a:rPr lang="en-US" sz="2400" b="1" dirty="0"/>
              <a:t> ) , here email is a template variable and the value of the variable email is passed to the function </a:t>
            </a:r>
          </a:p>
        </p:txBody>
      </p:sp>
    </p:spTree>
    <p:extLst>
      <p:ext uri="{BB962C8B-B14F-4D97-AF65-F5344CB8AC3E}">
        <p14:creationId xmlns:p14="http://schemas.microsoft.com/office/powerpoint/2010/main" val="13626906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48AC5D-D466-4056-92DE-4F8E1078E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2" y="2337321"/>
            <a:ext cx="11635695" cy="21833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613172-F9BA-4B85-99BA-7D5013E779AA}"/>
              </a:ext>
            </a:extLst>
          </p:cNvPr>
          <p:cNvSpPr/>
          <p:nvPr/>
        </p:nvSpPr>
        <p:spPr>
          <a:xfrm>
            <a:off x="2688609" y="3070747"/>
            <a:ext cx="204716" cy="259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50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E9AD72-18F8-42CD-BB82-D3528B84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19" y="167897"/>
            <a:ext cx="8990961" cy="55345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660D14-7EF4-4A18-A193-47E632F369B2}"/>
              </a:ext>
            </a:extLst>
          </p:cNvPr>
          <p:cNvSpPr txBox="1"/>
          <p:nvPr/>
        </p:nvSpPr>
        <p:spPr>
          <a:xfrm>
            <a:off x="1600518" y="5991367"/>
            <a:ext cx="8990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Here in property binding the data flows from model to view. We have to update the model whenever there is a change in field</a:t>
            </a:r>
          </a:p>
        </p:txBody>
      </p:sp>
    </p:spTree>
    <p:extLst>
      <p:ext uri="{BB962C8B-B14F-4D97-AF65-F5344CB8AC3E}">
        <p14:creationId xmlns:p14="http://schemas.microsoft.com/office/powerpoint/2010/main" val="25655192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DA865-3EE1-4A97-A73D-D9A0CFB0FCAB}"/>
              </a:ext>
            </a:extLst>
          </p:cNvPr>
          <p:cNvSpPr txBox="1"/>
          <p:nvPr/>
        </p:nvSpPr>
        <p:spPr>
          <a:xfrm>
            <a:off x="518615" y="300250"/>
            <a:ext cx="7638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Two way binding using $event property ( Naive Approach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0FFBA-5EE9-46E1-8179-E1596AA4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5" y="1028628"/>
            <a:ext cx="7791450" cy="3381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C7163-DDF0-4BEF-B054-90BD0CC8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5" y="4843250"/>
            <a:ext cx="82010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05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1D8296-BE28-492D-B13C-3FCD6081280C}"/>
              </a:ext>
            </a:extLst>
          </p:cNvPr>
          <p:cNvSpPr txBox="1"/>
          <p:nvPr/>
        </p:nvSpPr>
        <p:spPr>
          <a:xfrm>
            <a:off x="411707" y="259308"/>
            <a:ext cx="113685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Achieving Two Way Binding using Angular</a:t>
            </a:r>
          </a:p>
          <a:p>
            <a:endParaRPr lang="en-US" sz="2400" b="1" dirty="0"/>
          </a:p>
          <a:p>
            <a:r>
              <a:rPr lang="en-US" sz="2000" b="1" dirty="0"/>
              <a:t>In Angular </a:t>
            </a:r>
            <a:r>
              <a:rPr lang="en-US" sz="2000" b="1" dirty="0">
                <a:solidFill>
                  <a:srgbClr val="FF0000"/>
                </a:solidFill>
              </a:rPr>
              <a:t>[( ngModel )] </a:t>
            </a:r>
            <a:r>
              <a:rPr lang="en-US" sz="2000" b="1" dirty="0"/>
              <a:t>is used for two way binding. We know that </a:t>
            </a:r>
            <a:r>
              <a:rPr lang="en-US" sz="2000" b="1" dirty="0" err="1"/>
              <a:t>ngFor</a:t>
            </a:r>
            <a:r>
              <a:rPr lang="en-US" sz="2000" b="1" dirty="0"/>
              <a:t> or ngIf is a directive which is used for manipulating the DOM. ngModel is used for two-way-binding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C930-A35B-4CBD-AB5B-10AAB7A71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07" y="1705858"/>
            <a:ext cx="6562299" cy="4443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6CF65-AF5B-4560-8E98-AEC4B15D1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9" y="6365329"/>
            <a:ext cx="7915275" cy="466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F4DFB-C3B8-4430-BFA1-39F9F15CEB42}"/>
              </a:ext>
            </a:extLst>
          </p:cNvPr>
          <p:cNvSpPr txBox="1"/>
          <p:nvPr/>
        </p:nvSpPr>
        <p:spPr>
          <a:xfrm>
            <a:off x="7110484" y="2292824"/>
            <a:ext cx="50815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error is familiar because the property ngModule doesn’t belongs to the input element</a:t>
            </a:r>
          </a:p>
          <a:p>
            <a:endParaRPr lang="en-US" b="1" dirty="0"/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FF0000"/>
                </a:solidFill>
              </a:rPr>
              <a:t>ngModule</a:t>
            </a:r>
            <a:r>
              <a:rPr lang="en-US" b="1" dirty="0"/>
              <a:t> is defined in angular form module, it is not defined in angular core module. So we have to register the </a:t>
            </a:r>
            <a:r>
              <a:rPr lang="en-US" b="1" dirty="0" err="1">
                <a:solidFill>
                  <a:srgbClr val="FF0000"/>
                </a:solidFill>
              </a:rPr>
              <a:t>FormsModule</a:t>
            </a:r>
            <a:r>
              <a:rPr lang="en-US" b="1" dirty="0"/>
              <a:t> from the angular form to the app module</a:t>
            </a:r>
          </a:p>
        </p:txBody>
      </p:sp>
    </p:spTree>
    <p:extLst>
      <p:ext uri="{BB962C8B-B14F-4D97-AF65-F5344CB8AC3E}">
        <p14:creationId xmlns:p14="http://schemas.microsoft.com/office/powerpoint/2010/main" val="26954052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2827C5-6F42-473B-8317-2EE13F2F2560}"/>
              </a:ext>
            </a:extLst>
          </p:cNvPr>
          <p:cNvSpPr txBox="1"/>
          <p:nvPr/>
        </p:nvSpPr>
        <p:spPr>
          <a:xfrm>
            <a:off x="368490" y="477672"/>
            <a:ext cx="4740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Registering </a:t>
            </a:r>
            <a:r>
              <a:rPr lang="en-US" sz="2000" b="1" dirty="0" err="1"/>
              <a:t>FormsModule</a:t>
            </a:r>
            <a:r>
              <a:rPr lang="en-US" sz="2000" b="1" dirty="0"/>
              <a:t> in </a:t>
            </a:r>
            <a:r>
              <a:rPr lang="en-US" sz="2000" b="1" dirty="0" err="1"/>
              <a:t>AppModule.ts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876C1-1BFF-4DA3-9106-C8E4C2089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60" y="1016601"/>
            <a:ext cx="6223378" cy="2412399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97924D7-0EE3-4523-8781-D2EFDFE9F95D}"/>
              </a:ext>
            </a:extLst>
          </p:cNvPr>
          <p:cNvSpPr/>
          <p:nvPr/>
        </p:nvSpPr>
        <p:spPr>
          <a:xfrm>
            <a:off x="6591868" y="877782"/>
            <a:ext cx="300251" cy="9373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4CC156-A305-4705-AC9A-5BC03BE4CE39}"/>
              </a:ext>
            </a:extLst>
          </p:cNvPr>
          <p:cNvSpPr/>
          <p:nvPr/>
        </p:nvSpPr>
        <p:spPr>
          <a:xfrm>
            <a:off x="6096000" y="468175"/>
            <a:ext cx="142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FormModule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832AF1-8915-4D9A-9AC8-C9C37D012E8F}"/>
              </a:ext>
            </a:extLst>
          </p:cNvPr>
          <p:cNvSpPr/>
          <p:nvPr/>
        </p:nvSpPr>
        <p:spPr>
          <a:xfrm>
            <a:off x="5995916" y="488313"/>
            <a:ext cx="1624339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24E63-E5B7-4F84-BA3E-D5D52DAA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12" y="3429001"/>
            <a:ext cx="5349922" cy="3262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1AD196-E281-461B-8D27-D42F3DD9BEE9}"/>
              </a:ext>
            </a:extLst>
          </p:cNvPr>
          <p:cNvSpPr txBox="1"/>
          <p:nvPr/>
        </p:nvSpPr>
        <p:spPr>
          <a:xfrm>
            <a:off x="2990823" y="4714878"/>
            <a:ext cx="184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app.module.ts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933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69FD32-2A51-4F3B-A022-CE35889B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87" y="549571"/>
            <a:ext cx="10651826" cy="57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507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1F1D03-49CB-4E75-B06F-33A79200F40D}"/>
              </a:ext>
            </a:extLst>
          </p:cNvPr>
          <p:cNvSpPr txBox="1"/>
          <p:nvPr/>
        </p:nvSpPr>
        <p:spPr>
          <a:xfrm>
            <a:off x="668739" y="341194"/>
            <a:ext cx="4248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Pipes </a:t>
            </a:r>
            <a:r>
              <a:rPr lang="en-US" sz="3600" b="1" dirty="0">
                <a:sym typeface="Wingdings" panose="05000000000000000000" pitchFamily="2" charset="2"/>
              </a:rPr>
              <a:t> Format Data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9C6D9-B251-40D8-8D39-21B8A2C0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233202"/>
            <a:ext cx="66770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049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F141C-9DE4-45A3-A63D-4EEC3D69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5" y="827210"/>
            <a:ext cx="6905767" cy="5203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E2EA0D-47E2-4C45-A727-4DF4A5FC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409" y="3496357"/>
            <a:ext cx="6074591" cy="25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93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C72B8C-50C3-465C-A10E-BF83F05D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15300" cy="5762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92E72-E819-424C-97AE-E83E0974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164" y="4067175"/>
            <a:ext cx="3267075" cy="1695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9403A-FD8C-4CA6-A7CC-4A392909A299}"/>
              </a:ext>
            </a:extLst>
          </p:cNvPr>
          <p:cNvSpPr txBox="1"/>
          <p:nvPr/>
        </p:nvSpPr>
        <p:spPr>
          <a:xfrm>
            <a:off x="245660" y="6073253"/>
            <a:ext cx="1150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number: ‘2.2-3’ </a:t>
            </a:r>
            <a:r>
              <a:rPr lang="en-US" b="1" dirty="0">
                <a:sym typeface="Wingdings" panose="05000000000000000000" pitchFamily="2" charset="2"/>
              </a:rPr>
              <a:t> round off number with two digit before decimal and after decimal has minimum of two digit and maximum of three digit  ( </a:t>
            </a:r>
            <a:r>
              <a:rPr lang="en-US" b="1" dirty="0">
                <a:solidFill>
                  <a:srgbClr val="FF0000"/>
                </a:solidFill>
              </a:rPr>
              <a:t>{</a:t>
            </a:r>
            <a:r>
              <a:rPr lang="en-US" b="1" dirty="0" err="1">
                <a:solidFill>
                  <a:srgbClr val="FF0000"/>
                </a:solidFill>
              </a:rPr>
              <a:t>minIntegerDigits</a:t>
            </a:r>
            <a:r>
              <a:rPr lang="en-US" b="1" dirty="0">
                <a:solidFill>
                  <a:srgbClr val="FF0000"/>
                </a:solidFill>
              </a:rPr>
              <a:t>} . {</a:t>
            </a:r>
            <a:r>
              <a:rPr lang="en-US" b="1" dirty="0" err="1">
                <a:solidFill>
                  <a:srgbClr val="FF0000"/>
                </a:solidFill>
              </a:rPr>
              <a:t>minFractionDigits</a:t>
            </a:r>
            <a:r>
              <a:rPr lang="en-US" b="1" dirty="0">
                <a:solidFill>
                  <a:srgbClr val="FF0000"/>
                </a:solidFill>
              </a:rPr>
              <a:t>} - {</a:t>
            </a:r>
            <a:r>
              <a:rPr lang="en-US" b="1" dirty="0" err="1">
                <a:solidFill>
                  <a:srgbClr val="FF0000"/>
                </a:solidFill>
              </a:rPr>
              <a:t>maxFractionDigits</a:t>
            </a:r>
            <a:r>
              <a:rPr lang="en-US" b="1" dirty="0">
                <a:solidFill>
                  <a:srgbClr val="FF0000"/>
                </a:solidFill>
              </a:rPr>
              <a:t>}  </a:t>
            </a:r>
            <a:r>
              <a:rPr lang="en-US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66333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C975B9-166A-4CD5-B8B5-19BE924FB0E2}"/>
              </a:ext>
            </a:extLst>
          </p:cNvPr>
          <p:cNvSpPr/>
          <p:nvPr/>
        </p:nvSpPr>
        <p:spPr>
          <a:xfrm>
            <a:off x="413982" y="294397"/>
            <a:ext cx="87436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{{ </a:t>
            </a:r>
            <a:r>
              <a:rPr lang="en-US" dirty="0" err="1"/>
              <a:t>course.releaseDate</a:t>
            </a:r>
            <a:r>
              <a:rPr lang="en-US" dirty="0"/>
              <a:t> | date:'</a:t>
            </a:r>
            <a:r>
              <a:rPr lang="en-US" dirty="0">
                <a:solidFill>
                  <a:srgbClr val="FF0000"/>
                </a:solidFill>
              </a:rPr>
              <a:t>yyyy/MM-MMM-MMMM/dd/w-W/E-EEE-EEEE/a/h-H/m/s</a:t>
            </a:r>
            <a:r>
              <a:rPr lang="en-US" dirty="0"/>
              <a:t>'  }}</a:t>
            </a:r>
          </a:p>
          <a:p>
            <a:endParaRPr lang="en-US" dirty="0"/>
          </a:p>
          <a:p>
            <a:r>
              <a:rPr lang="en-US" dirty="0"/>
              <a:t>yyyy </a:t>
            </a:r>
            <a:r>
              <a:rPr lang="en-US" dirty="0">
                <a:sym typeface="Wingdings" panose="05000000000000000000" pitchFamily="2" charset="2"/>
              </a:rPr>
              <a:t> year</a:t>
            </a:r>
          </a:p>
          <a:p>
            <a:r>
              <a:rPr lang="en-US" dirty="0">
                <a:sym typeface="Wingdings" panose="05000000000000000000" pitchFamily="2" charset="2"/>
              </a:rPr>
              <a:t>MM month number [ 1-12]</a:t>
            </a:r>
          </a:p>
          <a:p>
            <a:r>
              <a:rPr lang="en-US" dirty="0" err="1">
                <a:sym typeface="Wingdings" panose="05000000000000000000" pitchFamily="2" charset="2"/>
              </a:rPr>
              <a:t>MMMAbbrevated</a:t>
            </a:r>
            <a:r>
              <a:rPr lang="en-US" dirty="0">
                <a:sym typeface="Wingdings" panose="05000000000000000000" pitchFamily="2" charset="2"/>
              </a:rPr>
              <a:t> Month Name</a:t>
            </a:r>
          </a:p>
          <a:p>
            <a:r>
              <a:rPr lang="en-US" dirty="0">
                <a:sym typeface="Wingdings" panose="05000000000000000000" pitchFamily="2" charset="2"/>
              </a:rPr>
              <a:t>MMMM  Full Month Name</a:t>
            </a:r>
          </a:p>
          <a:p>
            <a:r>
              <a:rPr lang="en-US" dirty="0">
                <a:sym typeface="Wingdings" panose="05000000000000000000" pitchFamily="2" charset="2"/>
              </a:rPr>
              <a:t>dd  date</a:t>
            </a:r>
          </a:p>
          <a:p>
            <a:r>
              <a:rPr lang="en-US" dirty="0"/>
              <a:t>w </a:t>
            </a:r>
            <a:r>
              <a:rPr lang="en-US" dirty="0">
                <a:sym typeface="Wingdings" panose="05000000000000000000" pitchFamily="2" charset="2"/>
              </a:rPr>
              <a:t>weeks of year</a:t>
            </a:r>
          </a:p>
          <a:p>
            <a:r>
              <a:rPr lang="en-US" dirty="0">
                <a:sym typeface="Wingdings" panose="05000000000000000000" pitchFamily="2" charset="2"/>
              </a:rPr>
              <a:t>W weeks                      </a:t>
            </a:r>
          </a:p>
          <a:p>
            <a:r>
              <a:rPr lang="en-US" dirty="0">
                <a:sym typeface="Wingdings" panose="05000000000000000000" pitchFamily="2" charset="2"/>
              </a:rPr>
              <a:t>E abbreviated day name</a:t>
            </a:r>
          </a:p>
          <a:p>
            <a:r>
              <a:rPr lang="en-US" dirty="0">
                <a:sym typeface="Wingdings" panose="05000000000000000000" pitchFamily="2" charset="2"/>
              </a:rPr>
              <a:t>EEE  abbreviated day name</a:t>
            </a:r>
          </a:p>
          <a:p>
            <a:r>
              <a:rPr lang="en-US" dirty="0">
                <a:sym typeface="Wingdings" panose="05000000000000000000" pitchFamily="2" charset="2"/>
              </a:rPr>
              <a:t>EEEE full day name</a:t>
            </a:r>
          </a:p>
          <a:p>
            <a:r>
              <a:rPr lang="en-US" dirty="0">
                <a:sym typeface="Wingdings" panose="05000000000000000000" pitchFamily="2" charset="2"/>
              </a:rPr>
              <a:t>a  AM / PM</a:t>
            </a:r>
          </a:p>
          <a:p>
            <a:r>
              <a:rPr lang="en-US" dirty="0">
                <a:sym typeface="Wingdings" panose="05000000000000000000" pitchFamily="2" charset="2"/>
              </a:rPr>
              <a:t>h hours(1-12)</a:t>
            </a:r>
          </a:p>
          <a:p>
            <a:r>
              <a:rPr lang="en-US" dirty="0">
                <a:sym typeface="Wingdings" panose="05000000000000000000" pitchFamily="2" charset="2"/>
              </a:rPr>
              <a:t>H hours(1-24)</a:t>
            </a:r>
          </a:p>
          <a:p>
            <a:r>
              <a:rPr lang="en-US" dirty="0">
                <a:sym typeface="Wingdings" panose="05000000000000000000" pitchFamily="2" charset="2"/>
              </a:rPr>
              <a:t>m minutes</a:t>
            </a:r>
          </a:p>
          <a:p>
            <a:r>
              <a:rPr lang="en-US" dirty="0">
                <a:sym typeface="Wingdings" panose="05000000000000000000" pitchFamily="2" charset="2"/>
              </a:rPr>
              <a:t>s second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47C498-BF81-435E-A807-DA58FD13D30A}"/>
              </a:ext>
            </a:extLst>
          </p:cNvPr>
          <p:cNvSpPr/>
          <p:nvPr/>
        </p:nvSpPr>
        <p:spPr>
          <a:xfrm>
            <a:off x="413982" y="5387032"/>
            <a:ext cx="10604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2019/06-Jun-June/08/23-2/Sat-Sat-Saturday/PM/4-16/13/25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009F3A-8CFA-48C4-A52C-9AA3093A5D20}"/>
              </a:ext>
            </a:extLst>
          </p:cNvPr>
          <p:cNvSpPr/>
          <p:nvPr/>
        </p:nvSpPr>
        <p:spPr>
          <a:xfrm>
            <a:off x="5906034" y="1238113"/>
            <a:ext cx="5542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releaseDate :new Date(2019,5,8,16,13,25)</a:t>
            </a:r>
            <a:endParaRPr lang="en-US" sz="2400" b="1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89F49-9E40-4D3C-895C-178E5A5B957E}"/>
              </a:ext>
            </a:extLst>
          </p:cNvPr>
          <p:cNvSpPr/>
          <p:nvPr/>
        </p:nvSpPr>
        <p:spPr>
          <a:xfrm>
            <a:off x="5911352" y="1251761"/>
            <a:ext cx="5486400" cy="4367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57637F-0EE4-4DBD-82DD-55418C6E909E}"/>
              </a:ext>
            </a:extLst>
          </p:cNvPr>
          <p:cNvSpPr/>
          <p:nvPr/>
        </p:nvSpPr>
        <p:spPr>
          <a:xfrm>
            <a:off x="413982" y="294397"/>
            <a:ext cx="8743666" cy="436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581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49D23-119A-41DC-AEA8-3615D04288F6}"/>
              </a:ext>
            </a:extLst>
          </p:cNvPr>
          <p:cNvSpPr txBox="1"/>
          <p:nvPr/>
        </p:nvSpPr>
        <p:spPr>
          <a:xfrm>
            <a:off x="859809" y="696036"/>
            <a:ext cx="2312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Custom Pipe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671BC-111D-46F8-BC01-8CEACCE6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2277044"/>
            <a:ext cx="4229100" cy="268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F726F-E6F5-408E-8AAF-B97C71E4591F}"/>
              </a:ext>
            </a:extLst>
          </p:cNvPr>
          <p:cNvSpPr txBox="1"/>
          <p:nvPr/>
        </p:nvSpPr>
        <p:spPr>
          <a:xfrm>
            <a:off x="811074" y="1624310"/>
            <a:ext cx="2163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&lt;name&gt;.pipe.ts</a:t>
            </a:r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A4260-3256-4E76-A55D-27EE2D5C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1910686"/>
            <a:ext cx="6590609" cy="42716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543D20-7014-4D02-AC43-25B23F11AD98}"/>
              </a:ext>
            </a:extLst>
          </p:cNvPr>
          <p:cNvSpPr/>
          <p:nvPr/>
        </p:nvSpPr>
        <p:spPr>
          <a:xfrm>
            <a:off x="5246828" y="1910686"/>
            <a:ext cx="2791705" cy="3663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704F9F-1FC6-403B-977D-E84945C65FD6}"/>
              </a:ext>
            </a:extLst>
          </p:cNvPr>
          <p:cNvSpPr/>
          <p:nvPr/>
        </p:nvSpPr>
        <p:spPr>
          <a:xfrm>
            <a:off x="9376013" y="5158856"/>
            <a:ext cx="109182" cy="1727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272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64A240-AFD1-4EB1-827B-FF44F8A9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02" y="1081868"/>
            <a:ext cx="9705764" cy="44864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FAF057-BA97-431C-BBE7-1ECD7EFAEAA9}"/>
              </a:ext>
            </a:extLst>
          </p:cNvPr>
          <p:cNvSpPr/>
          <p:nvPr/>
        </p:nvSpPr>
        <p:spPr>
          <a:xfrm>
            <a:off x="541502" y="1081868"/>
            <a:ext cx="6646460" cy="542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0BFEE-4255-45F3-87BD-017FD5892E65}"/>
              </a:ext>
            </a:extLst>
          </p:cNvPr>
          <p:cNvSpPr txBox="1"/>
          <p:nvPr/>
        </p:nvSpPr>
        <p:spPr>
          <a:xfrm>
            <a:off x="541502" y="409433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Register Pipe in app.module.ts</a:t>
            </a:r>
          </a:p>
        </p:txBody>
      </p:sp>
    </p:spTree>
    <p:extLst>
      <p:ext uri="{BB962C8B-B14F-4D97-AF65-F5344CB8AC3E}">
        <p14:creationId xmlns:p14="http://schemas.microsoft.com/office/powerpoint/2010/main" val="40881771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288A9A-AE7B-4164-9DBD-17758EE5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1" y="1256588"/>
            <a:ext cx="6441470" cy="4134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A95354-6575-4EA1-9690-C603C857BD75}"/>
              </a:ext>
            </a:extLst>
          </p:cNvPr>
          <p:cNvSpPr/>
          <p:nvPr/>
        </p:nvSpPr>
        <p:spPr>
          <a:xfrm>
            <a:off x="2634018" y="1276563"/>
            <a:ext cx="4136633" cy="381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3B3C-8DD2-4C0B-81DC-C8430D52D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315" y="2098910"/>
            <a:ext cx="4996277" cy="244963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369923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1D3FF-0275-4261-B290-327402A2DDAC}"/>
              </a:ext>
            </a:extLst>
          </p:cNvPr>
          <p:cNvSpPr txBox="1"/>
          <p:nvPr/>
        </p:nvSpPr>
        <p:spPr>
          <a:xfrm>
            <a:off x="409433" y="327547"/>
            <a:ext cx="4020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Custom Pipes with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E0730-425A-419D-8BB0-D66429E1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3" y="1025715"/>
            <a:ext cx="4229100" cy="1885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77080-5C7A-4F59-ABE6-11C2C95D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782" y="1025715"/>
            <a:ext cx="7004785" cy="45016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2B77C8-4530-4E69-8126-EB738F5F6E08}"/>
              </a:ext>
            </a:extLst>
          </p:cNvPr>
          <p:cNvSpPr/>
          <p:nvPr/>
        </p:nvSpPr>
        <p:spPr>
          <a:xfrm>
            <a:off x="4799995" y="1018891"/>
            <a:ext cx="2592009" cy="4618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B7DC5-736A-4555-AC69-3C46484505EC}"/>
              </a:ext>
            </a:extLst>
          </p:cNvPr>
          <p:cNvSpPr/>
          <p:nvPr/>
        </p:nvSpPr>
        <p:spPr>
          <a:xfrm>
            <a:off x="9608024" y="1025715"/>
            <a:ext cx="2174543" cy="4618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571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01E0A-4029-4143-A4C7-126CADE74678}"/>
              </a:ext>
            </a:extLst>
          </p:cNvPr>
          <p:cNvSpPr txBox="1"/>
          <p:nvPr/>
        </p:nvSpPr>
        <p:spPr>
          <a:xfrm>
            <a:off x="163066" y="118308"/>
            <a:ext cx="3366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Reusable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05376-6383-4D77-905B-F170D02C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6" y="796175"/>
            <a:ext cx="5659194" cy="4102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F44C1-060F-4304-A94D-C6DDADA36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6" y="5053538"/>
            <a:ext cx="7858125" cy="1809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08608-6F24-43A2-82CE-9B9B8102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76" y="796175"/>
            <a:ext cx="6207018" cy="410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08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1733B1-DDD8-40D6-AC39-540F501892F6}"/>
              </a:ext>
            </a:extLst>
          </p:cNvPr>
          <p:cNvSpPr txBox="1"/>
          <p:nvPr/>
        </p:nvSpPr>
        <p:spPr>
          <a:xfrm>
            <a:off x="177421" y="600501"/>
            <a:ext cx="11368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 order to make component reusable we have to add input and output property . We use input property to pass state or input to a component and we use output property for raise events from this custom component. The combinations of input and output component makes use of public API called </a:t>
            </a:r>
            <a:r>
              <a:rPr lang="en-US" sz="2000" b="1" dirty="0">
                <a:solidFill>
                  <a:srgbClr val="C00000"/>
                </a:solidFill>
              </a:rPr>
              <a:t>Component API </a:t>
            </a:r>
            <a:r>
              <a:rPr lang="en-US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 Application Programming Interface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467CE-D234-44BE-B778-902C9F614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3" t="13606" r="3009" b="12704"/>
          <a:stretch/>
        </p:blipFill>
        <p:spPr>
          <a:xfrm>
            <a:off x="2547582" y="2787555"/>
            <a:ext cx="7096836" cy="25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45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757D25-C165-488A-A5FD-CE0A19FE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36" y="883692"/>
            <a:ext cx="11130327" cy="50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00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EC442-1CD2-45D1-8750-22996346E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84"/>
          <a:stretch/>
        </p:blipFill>
        <p:spPr>
          <a:xfrm>
            <a:off x="181083" y="338066"/>
            <a:ext cx="11829834" cy="327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4EEBC9-E09A-4865-A946-EA0D8A19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85" y="1466566"/>
            <a:ext cx="2143125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D1D01-1A1C-4355-95B8-08904F84D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277" y="1466566"/>
            <a:ext cx="2619375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D466D-EBA3-4C90-8BC4-4F0228B1647C}"/>
              </a:ext>
            </a:extLst>
          </p:cNvPr>
          <p:cNvSpPr txBox="1"/>
          <p:nvPr/>
        </p:nvSpPr>
        <p:spPr>
          <a:xfrm>
            <a:off x="286603" y="4786944"/>
            <a:ext cx="1097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Here the </a:t>
            </a:r>
            <a:r>
              <a:rPr lang="en-US" b="1" dirty="0" err="1"/>
              <a:t>favourite</a:t>
            </a:r>
            <a:r>
              <a:rPr lang="en-US" b="1" dirty="0"/>
              <a:t> component doesn’t have the public API because it doesn’t have the input and output property</a:t>
            </a:r>
          </a:p>
          <a:p>
            <a:r>
              <a:rPr lang="en-US" b="1" dirty="0"/>
              <a:t>Our task is to make isFavourite as input property and change as the output event</a:t>
            </a:r>
          </a:p>
        </p:txBody>
      </p:sp>
    </p:spTree>
    <p:extLst>
      <p:ext uri="{BB962C8B-B14F-4D97-AF65-F5344CB8AC3E}">
        <p14:creationId xmlns:p14="http://schemas.microsoft.com/office/powerpoint/2010/main" val="12802229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BCDD4-D186-4311-BB01-B576A8E43F51}"/>
              </a:ext>
            </a:extLst>
          </p:cNvPr>
          <p:cNvSpPr txBox="1"/>
          <p:nvPr/>
        </p:nvSpPr>
        <p:spPr>
          <a:xfrm>
            <a:off x="313897" y="111541"/>
            <a:ext cx="5195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Create a Component </a:t>
            </a:r>
            <a:r>
              <a:rPr lang="en-US" sz="2400" b="1" dirty="0">
                <a:sym typeface="Wingdings" panose="05000000000000000000" pitchFamily="2" charset="2"/>
              </a:rPr>
              <a:t> ng g c </a:t>
            </a:r>
            <a:r>
              <a:rPr lang="en-US" sz="2400" b="1" dirty="0" err="1">
                <a:sym typeface="Wingdings" panose="05000000000000000000" pitchFamily="2" charset="2"/>
              </a:rPr>
              <a:t>favourite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99547-E495-491F-AC4B-DB14752D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7" y="728876"/>
            <a:ext cx="7334152" cy="5105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FA40A-F9D3-4C7E-BD57-BD9D6FDFECEE}"/>
              </a:ext>
            </a:extLst>
          </p:cNvPr>
          <p:cNvSpPr txBox="1"/>
          <p:nvPr/>
        </p:nvSpPr>
        <p:spPr>
          <a:xfrm>
            <a:off x="600502" y="6237027"/>
            <a:ext cx="947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Here we have to mark </a:t>
            </a:r>
            <a:r>
              <a:rPr lang="en-US" b="1" dirty="0">
                <a:solidFill>
                  <a:srgbClr val="16150E"/>
                </a:solidFill>
              </a:rPr>
              <a:t>isFavourite</a:t>
            </a:r>
            <a:r>
              <a:rPr lang="en-US" b="1" dirty="0">
                <a:solidFill>
                  <a:srgbClr val="C00000"/>
                </a:solidFill>
              </a:rPr>
              <a:t> as input property so we can use in property binding expression </a:t>
            </a:r>
          </a:p>
        </p:txBody>
      </p:sp>
    </p:spTree>
    <p:extLst>
      <p:ext uri="{BB962C8B-B14F-4D97-AF65-F5344CB8AC3E}">
        <p14:creationId xmlns:p14="http://schemas.microsoft.com/office/powerpoint/2010/main" val="1386012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E4C80-8BB1-42F5-B2CB-73065B36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23" y="366571"/>
            <a:ext cx="7453669" cy="4559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462043-D0FE-422C-B282-1BEAE7C242EE}"/>
              </a:ext>
            </a:extLst>
          </p:cNvPr>
          <p:cNvSpPr txBox="1"/>
          <p:nvPr/>
        </p:nvSpPr>
        <p:spPr>
          <a:xfrm>
            <a:off x="377588" y="5609230"/>
            <a:ext cx="1143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Here we import the Input decorator and inject with the isFavourite variable , Now isFavourite becomes the property of the </a:t>
            </a:r>
            <a:r>
              <a:rPr lang="en-US" b="1" dirty="0" err="1"/>
              <a:t>favourite</a:t>
            </a:r>
            <a:r>
              <a:rPr lang="en-US" b="1" dirty="0"/>
              <a:t> component. Now the contents in the favourite.component.html is executed in the app.component.html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1CC81-CBD7-440B-AA40-E6915DBF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26" y="1379918"/>
            <a:ext cx="3368051" cy="20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79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A0596F-7836-40C4-8C37-4C671725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85" y="283475"/>
            <a:ext cx="8992027" cy="1910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506448-4120-442D-939C-A5121C64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85" y="2597207"/>
            <a:ext cx="8962876" cy="2165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9EECD-C4DE-481B-AF32-D265BE72EAC3}"/>
              </a:ext>
            </a:extLst>
          </p:cNvPr>
          <p:cNvSpPr txBox="1"/>
          <p:nvPr/>
        </p:nvSpPr>
        <p:spPr>
          <a:xfrm>
            <a:off x="1323833" y="5841242"/>
            <a:ext cx="898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Here the </a:t>
            </a:r>
            <a:r>
              <a:rPr lang="en-US" b="1" dirty="0" err="1"/>
              <a:t>favourite</a:t>
            </a:r>
            <a:r>
              <a:rPr lang="en-US" b="1" dirty="0"/>
              <a:t> tag works , because now isFavourite is a property of </a:t>
            </a:r>
            <a:r>
              <a:rPr lang="en-US" b="1" dirty="0" err="1"/>
              <a:t>favourite</a:t>
            </a:r>
            <a:r>
              <a:rPr lang="en-US" b="1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31032839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312F2-69B0-44EB-9D31-B534223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17" y="956907"/>
            <a:ext cx="7216894" cy="4486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EC0B2-D400-46B1-BA63-2B99BA4A10ED}"/>
              </a:ext>
            </a:extLst>
          </p:cNvPr>
          <p:cNvSpPr txBox="1"/>
          <p:nvPr/>
        </p:nvSpPr>
        <p:spPr>
          <a:xfrm>
            <a:off x="1435787" y="341194"/>
            <a:ext cx="7108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Another Approach of marking the variable as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6D2F4-A006-438B-BF59-DCDF4F6FB6E6}"/>
              </a:ext>
            </a:extLst>
          </p:cNvPr>
          <p:cNvSpPr txBox="1"/>
          <p:nvPr/>
        </p:nvSpPr>
        <p:spPr>
          <a:xfrm>
            <a:off x="1971285" y="5901093"/>
            <a:ext cx="639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Approach is redundant and angular team drop this approach</a:t>
            </a:r>
          </a:p>
        </p:txBody>
      </p:sp>
    </p:spTree>
    <p:extLst>
      <p:ext uri="{BB962C8B-B14F-4D97-AF65-F5344CB8AC3E}">
        <p14:creationId xmlns:p14="http://schemas.microsoft.com/office/powerpoint/2010/main" val="20947311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530234-DC7F-4192-87C2-9AC6AD46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0" y="1252894"/>
            <a:ext cx="6921057" cy="616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CEC3E-4E56-4C3C-94F4-F203A1353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00" y="2628900"/>
            <a:ext cx="7820025" cy="160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2AB43-6B14-4C3B-99B3-FCD0D5E4350B}"/>
              </a:ext>
            </a:extLst>
          </p:cNvPr>
          <p:cNvSpPr txBox="1"/>
          <p:nvPr/>
        </p:nvSpPr>
        <p:spPr>
          <a:xfrm>
            <a:off x="899400" y="642484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Aliase</a:t>
            </a:r>
            <a:r>
              <a:rPr lang="en-US" sz="2400" b="1" dirty="0"/>
              <a:t> Naming</a:t>
            </a:r>
          </a:p>
        </p:txBody>
      </p:sp>
    </p:spTree>
    <p:extLst>
      <p:ext uri="{BB962C8B-B14F-4D97-AF65-F5344CB8AC3E}">
        <p14:creationId xmlns:p14="http://schemas.microsoft.com/office/powerpoint/2010/main" val="18352543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3E1B5F-4A1F-4A41-8F89-EB25F6E35C34}"/>
              </a:ext>
            </a:extLst>
          </p:cNvPr>
          <p:cNvSpPr txBox="1"/>
          <p:nvPr/>
        </p:nvSpPr>
        <p:spPr>
          <a:xfrm>
            <a:off x="859809" y="682388"/>
            <a:ext cx="263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Output Property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1B9C1-587B-4A60-A2F4-AD776684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492366"/>
            <a:ext cx="10685339" cy="1936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41EA08-986B-4EDB-947D-ABC2E95C967F}"/>
              </a:ext>
            </a:extLst>
          </p:cNvPr>
          <p:cNvSpPr txBox="1"/>
          <p:nvPr/>
        </p:nvSpPr>
        <p:spPr>
          <a:xfrm>
            <a:off x="1050878" y="4176215"/>
            <a:ext cx="10260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Since </a:t>
            </a:r>
            <a:r>
              <a:rPr lang="en-US" sz="2000" b="1" dirty="0" err="1"/>
              <a:t>favourite</a:t>
            </a:r>
            <a:r>
              <a:rPr lang="en-US" sz="2000" b="1" dirty="0"/>
              <a:t> is a component change is not the event , so we have to register change as event</a:t>
            </a:r>
          </a:p>
        </p:txBody>
      </p:sp>
    </p:spTree>
    <p:extLst>
      <p:ext uri="{BB962C8B-B14F-4D97-AF65-F5344CB8AC3E}">
        <p14:creationId xmlns:p14="http://schemas.microsoft.com/office/powerpoint/2010/main" val="16265353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CC492-CFDA-4850-BBAC-D7779DB3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88" y="283476"/>
            <a:ext cx="5947795" cy="4008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64C767-35EF-4B65-A899-1BE6C923AFB3}"/>
              </a:ext>
            </a:extLst>
          </p:cNvPr>
          <p:cNvSpPr txBox="1"/>
          <p:nvPr/>
        </p:nvSpPr>
        <p:spPr>
          <a:xfrm>
            <a:off x="6714699" y="941696"/>
            <a:ext cx="51861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Import Output and </a:t>
            </a:r>
            <a:r>
              <a:rPr lang="en-US" sz="2000" b="1" dirty="0" err="1"/>
              <a:t>EventEmitter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Here the </a:t>
            </a:r>
            <a:r>
              <a:rPr lang="en-US" sz="2000" b="1" dirty="0" err="1"/>
              <a:t>change.emit</a:t>
            </a:r>
            <a:r>
              <a:rPr lang="en-US" sz="2000" b="1" dirty="0"/>
              <a:t>() property gives the functionality of the change event as in </a:t>
            </a:r>
            <a:r>
              <a:rPr lang="en-US" sz="2000" b="1" dirty="0" err="1"/>
              <a:t>javascript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8AB82-680B-4129-AE14-D46C2C9EE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43" y="4793349"/>
            <a:ext cx="4972690" cy="1781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E5C5C-822C-4CDC-92B9-8A3DFEA37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959" y="4793349"/>
            <a:ext cx="35433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309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5090C-50EE-4E68-8D28-BC11AE154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8" y="1230288"/>
            <a:ext cx="4768684" cy="2989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9BD9A-BC34-4073-85F2-DC289E8F0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826" y="1230288"/>
            <a:ext cx="6617186" cy="1867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3DCF6-8345-4C6E-8ABA-E824AAF92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8" y="4769467"/>
            <a:ext cx="6617186" cy="1514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57B84-F18D-4ADD-81F0-DCEFF9035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493" y="3985146"/>
            <a:ext cx="4310066" cy="229870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E92066-E7B7-4D01-9552-C3D04D4BBFC8}"/>
              </a:ext>
            </a:extLst>
          </p:cNvPr>
          <p:cNvSpPr txBox="1"/>
          <p:nvPr/>
        </p:nvSpPr>
        <p:spPr>
          <a:xfrm>
            <a:off x="280988" y="258386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Passing Event Data</a:t>
            </a:r>
          </a:p>
        </p:txBody>
      </p:sp>
    </p:spTree>
    <p:extLst>
      <p:ext uri="{BB962C8B-B14F-4D97-AF65-F5344CB8AC3E}">
        <p14:creationId xmlns:p14="http://schemas.microsoft.com/office/powerpoint/2010/main" val="4448678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2C8909-D236-4B2C-A783-CDE74245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1" y="986974"/>
            <a:ext cx="10449894" cy="32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ACD5E4-6E7D-40C4-8498-3BA1AB91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97" y="384339"/>
            <a:ext cx="6522848" cy="4376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061C76-954F-46FC-9BF3-837EC2786609}"/>
              </a:ext>
            </a:extLst>
          </p:cNvPr>
          <p:cNvSpPr txBox="1"/>
          <p:nvPr/>
        </p:nvSpPr>
        <p:spPr>
          <a:xfrm>
            <a:off x="2743200" y="5691116"/>
            <a:ext cx="680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Application should have </a:t>
            </a:r>
            <a:r>
              <a:rPr lang="en-US" dirty="0" err="1"/>
              <a:t>atleast</a:t>
            </a:r>
            <a:r>
              <a:rPr lang="en-US" dirty="0"/>
              <a:t> one module and one component</a:t>
            </a:r>
          </a:p>
        </p:txBody>
      </p:sp>
    </p:spTree>
    <p:extLst>
      <p:ext uri="{BB962C8B-B14F-4D97-AF65-F5344CB8AC3E}">
        <p14:creationId xmlns:p14="http://schemas.microsoft.com/office/powerpoint/2010/main" val="10478091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663A4-5C45-4054-962D-840935C3A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18" y="521458"/>
            <a:ext cx="7943850" cy="327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D5D12B-D7EF-4C0E-92F8-773F290C534C}"/>
              </a:ext>
            </a:extLst>
          </p:cNvPr>
          <p:cNvSpPr txBox="1"/>
          <p:nvPr/>
        </p:nvSpPr>
        <p:spPr>
          <a:xfrm>
            <a:off x="554583" y="5063319"/>
            <a:ext cx="1078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Here the style apply to the every h1 tag in the body. This is tedious that’s why shadow DOM comes into play</a:t>
            </a:r>
          </a:p>
        </p:txBody>
      </p:sp>
    </p:spTree>
    <p:extLst>
      <p:ext uri="{BB962C8B-B14F-4D97-AF65-F5344CB8AC3E}">
        <p14:creationId xmlns:p14="http://schemas.microsoft.com/office/powerpoint/2010/main" val="971751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CFF64-3372-4DDF-9AED-BF6EB93C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75" y="1363745"/>
            <a:ext cx="10048850" cy="41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EE6E08-9851-4ABD-9522-59E7C1B07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86" y="1429318"/>
            <a:ext cx="8582842" cy="32791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04A927-AA1A-4DB4-A969-577EA0689F24}"/>
              </a:ext>
            </a:extLst>
          </p:cNvPr>
          <p:cNvSpPr txBox="1"/>
          <p:nvPr/>
        </p:nvSpPr>
        <p:spPr>
          <a:xfrm>
            <a:off x="1031686" y="545910"/>
            <a:ext cx="267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View Encapsulation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B0A8FCD4-5875-4B8B-A090-8E1AE893CA04}"/>
              </a:ext>
            </a:extLst>
          </p:cNvPr>
          <p:cNvSpPr/>
          <p:nvPr/>
        </p:nvSpPr>
        <p:spPr>
          <a:xfrm>
            <a:off x="6591869" y="3998794"/>
            <a:ext cx="586853" cy="1429888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FAB16F-DF09-487E-B543-0C440903932D}"/>
              </a:ext>
            </a:extLst>
          </p:cNvPr>
          <p:cNvSpPr/>
          <p:nvPr/>
        </p:nvSpPr>
        <p:spPr>
          <a:xfrm>
            <a:off x="5364050" y="5428682"/>
            <a:ext cx="3084394" cy="87345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Supports Shadow DOM</a:t>
            </a:r>
          </a:p>
        </p:txBody>
      </p:sp>
    </p:spTree>
    <p:extLst>
      <p:ext uri="{BB962C8B-B14F-4D97-AF65-F5344CB8AC3E}">
        <p14:creationId xmlns:p14="http://schemas.microsoft.com/office/powerpoint/2010/main" val="32152054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29F407-E3AA-4E9D-9C4F-F4EDF5E452E1}"/>
              </a:ext>
            </a:extLst>
          </p:cNvPr>
          <p:cNvSpPr txBox="1"/>
          <p:nvPr/>
        </p:nvSpPr>
        <p:spPr>
          <a:xfrm>
            <a:off x="354842" y="341194"/>
            <a:ext cx="697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ng-content </a:t>
            </a:r>
            <a:r>
              <a:rPr lang="en-US" sz="3200" b="1" dirty="0">
                <a:sym typeface="Wingdings" panose="05000000000000000000" pitchFamily="2" charset="2"/>
              </a:rPr>
              <a:t> Dynamic Content Loading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BD9A0-7205-4B08-9601-505AD456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25" y="1467134"/>
            <a:ext cx="8934450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B01205-FFC2-4EDD-B913-F3E2450E7AED}"/>
              </a:ext>
            </a:extLst>
          </p:cNvPr>
          <p:cNvSpPr txBox="1"/>
          <p:nvPr/>
        </p:nvSpPr>
        <p:spPr>
          <a:xfrm>
            <a:off x="564249" y="5938433"/>
            <a:ext cx="101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 attribute refers to the selector from the main html ( </a:t>
            </a:r>
            <a:r>
              <a:rPr lang="en-US" b="1" dirty="0">
                <a:solidFill>
                  <a:srgbClr val="FF0000"/>
                </a:solidFill>
              </a:rPr>
              <a:t>app.component.html </a:t>
            </a:r>
            <a:r>
              <a:rPr lang="en-US" b="1" dirty="0"/>
              <a:t>) in which the app loads </a:t>
            </a:r>
          </a:p>
        </p:txBody>
      </p:sp>
    </p:spTree>
    <p:extLst>
      <p:ext uri="{BB962C8B-B14F-4D97-AF65-F5344CB8AC3E}">
        <p14:creationId xmlns:p14="http://schemas.microsoft.com/office/powerpoint/2010/main" val="28207634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F8B078-ADBF-45E8-8011-6CAA29AD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25" y="442627"/>
            <a:ext cx="8703150" cy="5115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02A98D-7A46-40C6-B2AA-8BF6AF4F75AE}"/>
              </a:ext>
            </a:extLst>
          </p:cNvPr>
          <p:cNvSpPr txBox="1"/>
          <p:nvPr/>
        </p:nvSpPr>
        <p:spPr>
          <a:xfrm>
            <a:off x="315443" y="6015263"/>
            <a:ext cx="1156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From here according to the selector the </a:t>
            </a:r>
            <a:r>
              <a:rPr lang="en-US" sz="2000" b="1" dirty="0">
                <a:solidFill>
                  <a:srgbClr val="FF0000"/>
                </a:solidFill>
              </a:rPr>
              <a:t>ng-content</a:t>
            </a:r>
            <a:r>
              <a:rPr lang="en-US" sz="2000" b="1" dirty="0"/>
              <a:t> dynamically loads the data into the respective template</a:t>
            </a:r>
          </a:p>
        </p:txBody>
      </p:sp>
    </p:spTree>
    <p:extLst>
      <p:ext uri="{BB962C8B-B14F-4D97-AF65-F5344CB8AC3E}">
        <p14:creationId xmlns:p14="http://schemas.microsoft.com/office/powerpoint/2010/main" val="23457033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5FDD3-A318-4A1A-BF2C-5111EE36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09" y="451304"/>
            <a:ext cx="9012782" cy="5955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88AD87-25C5-4CA5-ADFB-7D5432D5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92" y="4761460"/>
            <a:ext cx="5957746" cy="164523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255659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4B4B0-3F46-442D-87F9-006EB7F5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2" y="194765"/>
            <a:ext cx="9496425" cy="3848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078926-D0BA-48D9-8CF6-B9220648D56F}"/>
              </a:ext>
            </a:extLst>
          </p:cNvPr>
          <p:cNvSpPr txBox="1"/>
          <p:nvPr/>
        </p:nvSpPr>
        <p:spPr>
          <a:xfrm>
            <a:off x="382137" y="4817660"/>
            <a:ext cx="11395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Here the card-header div contains another div because the ng-content takes the div class for respective implementation.</a:t>
            </a:r>
          </a:p>
          <a:p>
            <a:r>
              <a:rPr lang="en-US" sz="2000" b="1" dirty="0"/>
              <a:t>We can only take the contents by using</a:t>
            </a:r>
            <a:r>
              <a:rPr lang="en-US" sz="2000" b="1" dirty="0">
                <a:solidFill>
                  <a:srgbClr val="FF0000"/>
                </a:solidFill>
              </a:rPr>
              <a:t> ng-container </a:t>
            </a:r>
            <a:r>
              <a:rPr lang="en-US" sz="2000" b="1" dirty="0"/>
              <a:t>instead of div tag</a:t>
            </a:r>
          </a:p>
        </p:txBody>
      </p:sp>
    </p:spTree>
    <p:extLst>
      <p:ext uri="{BB962C8B-B14F-4D97-AF65-F5344CB8AC3E}">
        <p14:creationId xmlns:p14="http://schemas.microsoft.com/office/powerpoint/2010/main" val="17350306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A8DC91-6687-41BB-ACD4-CA3CDCB6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03" y="165764"/>
            <a:ext cx="9080310" cy="3263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06C9AE-BC6A-4A5C-9429-FCD27D69D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03" y="3550051"/>
            <a:ext cx="942022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CB8EE5-72AE-4636-BB67-6683D19D6AF1}"/>
              </a:ext>
            </a:extLst>
          </p:cNvPr>
          <p:cNvSpPr txBox="1"/>
          <p:nvPr/>
        </p:nvSpPr>
        <p:spPr>
          <a:xfrm>
            <a:off x="1059976" y="6230571"/>
            <a:ext cx="602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Now the card-header div has only the content</a:t>
            </a:r>
          </a:p>
        </p:txBody>
      </p:sp>
    </p:spTree>
    <p:extLst>
      <p:ext uri="{BB962C8B-B14F-4D97-AF65-F5344CB8AC3E}">
        <p14:creationId xmlns:p14="http://schemas.microsoft.com/office/powerpoint/2010/main" val="33730107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B7F01-478D-4BEE-83B4-57DB87F6E239}"/>
              </a:ext>
            </a:extLst>
          </p:cNvPr>
          <p:cNvSpPr txBox="1"/>
          <p:nvPr/>
        </p:nvSpPr>
        <p:spPr>
          <a:xfrm>
            <a:off x="709684" y="859809"/>
            <a:ext cx="144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Directives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592C9-4A69-4658-98A4-991041C5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4" y="1976082"/>
            <a:ext cx="4152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84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465AA6-6D29-4904-B083-8ED2CE7DD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762000"/>
            <a:ext cx="8105775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C83AF-0AEA-489E-91B5-EF95FE592C6D}"/>
              </a:ext>
            </a:extLst>
          </p:cNvPr>
          <p:cNvSpPr txBox="1"/>
          <p:nvPr/>
        </p:nvSpPr>
        <p:spPr>
          <a:xfrm>
            <a:off x="928048" y="6096000"/>
            <a:ext cx="1075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Since structural directives modify the structure of the </a:t>
            </a:r>
            <a:r>
              <a:rPr lang="en-US" sz="2000" b="1" dirty="0" err="1"/>
              <a:t>dom</a:t>
            </a:r>
            <a:r>
              <a:rPr lang="en-US" sz="2000" b="1" dirty="0"/>
              <a:t> we have to suffix with </a:t>
            </a:r>
            <a:r>
              <a:rPr lang="en-US" sz="2000" b="1" dirty="0" err="1"/>
              <a:t>Astrick</a:t>
            </a:r>
            <a:r>
              <a:rPr lang="en-US" sz="2000" b="1" dirty="0"/>
              <a:t>( </a:t>
            </a:r>
            <a:r>
              <a:rPr lang="en-US" sz="2000" b="1" dirty="0">
                <a:solidFill>
                  <a:srgbClr val="FF0000"/>
                </a:solidFill>
              </a:rPr>
              <a:t>*</a:t>
            </a:r>
            <a:r>
              <a:rPr lang="en-US" sz="2000" b="1" dirty="0"/>
              <a:t> )symbol</a:t>
            </a:r>
          </a:p>
        </p:txBody>
      </p:sp>
    </p:spTree>
    <p:extLst>
      <p:ext uri="{BB962C8B-B14F-4D97-AF65-F5344CB8AC3E}">
        <p14:creationId xmlns:p14="http://schemas.microsoft.com/office/powerpoint/2010/main" val="277854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F11231-63EB-4536-B325-0291382C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626" y="203222"/>
            <a:ext cx="4916748" cy="2576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93C12A-E6C8-4ABF-BA46-10234C3039A9}"/>
              </a:ext>
            </a:extLst>
          </p:cNvPr>
          <p:cNvSpPr txBox="1"/>
          <p:nvPr/>
        </p:nvSpPr>
        <p:spPr>
          <a:xfrm>
            <a:off x="100035" y="4544704"/>
            <a:ext cx="12091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projects source code are written in src folder. The app folder inside src folder consists of modules and components</a:t>
            </a:r>
          </a:p>
          <a:p>
            <a:r>
              <a:rPr lang="en-US" dirty="0"/>
              <a:t>The assets contains the static files such as images </a:t>
            </a:r>
            <a:r>
              <a:rPr lang="en-US" dirty="0" err="1"/>
              <a:t>etc</a:t>
            </a:r>
            <a:r>
              <a:rPr lang="en-US" dirty="0"/>
              <a:t>…. In environments folder configuration settings of different environments</a:t>
            </a:r>
          </a:p>
          <a:p>
            <a:r>
              <a:rPr lang="en-US" dirty="0"/>
              <a:t>Is placed .</a:t>
            </a:r>
          </a:p>
        </p:txBody>
      </p:sp>
    </p:spTree>
    <p:extLst>
      <p:ext uri="{BB962C8B-B14F-4D97-AF65-F5344CB8AC3E}">
        <p14:creationId xmlns:p14="http://schemas.microsoft.com/office/powerpoint/2010/main" val="34761978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49E68-8C21-415C-A023-AD758528932E}"/>
              </a:ext>
            </a:extLst>
          </p:cNvPr>
          <p:cNvSpPr txBox="1"/>
          <p:nvPr/>
        </p:nvSpPr>
        <p:spPr>
          <a:xfrm>
            <a:off x="846162" y="504967"/>
            <a:ext cx="111224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ngIf – Directive</a:t>
            </a:r>
          </a:p>
          <a:p>
            <a:r>
              <a:rPr lang="en-US" dirty="0"/>
              <a:t>A structural directive that conditionally includes a template based on the value of an expression coerced to Boolean. 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E675F-A128-4AC1-B4D0-724F0B2A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2" y="1395412"/>
            <a:ext cx="8075514" cy="469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234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0F1828-2AB6-4502-996F-EAE98B7A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41" y="1054432"/>
            <a:ext cx="8287887" cy="3883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563EFD-91E2-476D-BCCB-F77C9727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834" y="4226826"/>
            <a:ext cx="4133850" cy="2362200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BA8869-1910-4FD7-8829-28576206DD08}"/>
              </a:ext>
            </a:extLst>
          </p:cNvPr>
          <p:cNvSpPr txBox="1"/>
          <p:nvPr/>
        </p:nvSpPr>
        <p:spPr>
          <a:xfrm>
            <a:off x="1292841" y="423081"/>
            <a:ext cx="362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Approach Before Angular 4</a:t>
            </a:r>
          </a:p>
        </p:txBody>
      </p:sp>
    </p:spTree>
    <p:extLst>
      <p:ext uri="{BB962C8B-B14F-4D97-AF65-F5344CB8AC3E}">
        <p14:creationId xmlns:p14="http://schemas.microsoft.com/office/powerpoint/2010/main" val="12977171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E57672-85F8-4A9C-B8CF-C55AA18D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58" y="1019814"/>
            <a:ext cx="9028563" cy="3694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5F1236-02AA-4B60-A0B4-9CD259E5C590}"/>
              </a:ext>
            </a:extLst>
          </p:cNvPr>
          <p:cNvSpPr txBox="1"/>
          <p:nvPr/>
        </p:nvSpPr>
        <p:spPr>
          <a:xfrm>
            <a:off x="893358" y="423082"/>
            <a:ext cx="1806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After Angular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E81BA-98AB-43AB-883B-596734778A6B}"/>
              </a:ext>
            </a:extLst>
          </p:cNvPr>
          <p:cNvSpPr txBox="1"/>
          <p:nvPr/>
        </p:nvSpPr>
        <p:spPr>
          <a:xfrm>
            <a:off x="1029836" y="5827949"/>
            <a:ext cx="7737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Using ng-template and template variable we can achieve the same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54C38-245F-45DA-83DA-9E3E3819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10" y="2786417"/>
            <a:ext cx="4133850" cy="2362200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779834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79F12D-F9AF-4D36-81F1-E2995880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07" y="1221117"/>
            <a:ext cx="8713466" cy="3541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D4DE02-EF8E-45F2-8E1A-3BC17C0758F6}"/>
              </a:ext>
            </a:extLst>
          </p:cNvPr>
          <p:cNvSpPr txBox="1"/>
          <p:nvPr/>
        </p:nvSpPr>
        <p:spPr>
          <a:xfrm>
            <a:off x="912907" y="491319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Use of ngIf then and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2B77D-1F72-428A-8388-D23E6F4D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7" y="3850100"/>
            <a:ext cx="4133850" cy="2362200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367045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A026C0-C53B-4DE6-BADC-6E7B94918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96" y="1294333"/>
            <a:ext cx="8750694" cy="4028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EB7EA2-B894-4041-A345-A91B58C55144}"/>
              </a:ext>
            </a:extLst>
          </p:cNvPr>
          <p:cNvSpPr txBox="1"/>
          <p:nvPr/>
        </p:nvSpPr>
        <p:spPr>
          <a:xfrm>
            <a:off x="1082296" y="532263"/>
            <a:ext cx="2290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Hidden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9176B-C3C7-432C-888F-EFD0FA31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949" y="4141527"/>
            <a:ext cx="4133850" cy="2362200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065748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1B15C2-6AFE-4C5B-B1F3-0641DB78A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70639"/>
              </p:ext>
            </p:extLst>
          </p:nvPr>
        </p:nvGraphicFramePr>
        <p:xfrm>
          <a:off x="1936466" y="1122528"/>
          <a:ext cx="8128000" cy="5319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371429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4707421"/>
                    </a:ext>
                  </a:extLst>
                </a:gridCol>
              </a:tblGrid>
              <a:tr h="95918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ngIf Property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Hidden Property</a:t>
                      </a:r>
                      <a:endParaRPr lang="en-US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592703"/>
                  </a:ext>
                </a:extLst>
              </a:tr>
              <a:tr h="100609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Using ngIf if the condition evaluates to false the unresultant Div is removed from the 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Just hide the Div it doesn’t Remove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544017"/>
                  </a:ext>
                </a:extLst>
              </a:tr>
              <a:tr h="3353937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73082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42B88EF-D3F1-46BA-9491-CC6CD3307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66" y="3111689"/>
            <a:ext cx="4025604" cy="333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4B29A-4EFB-442F-8753-CD713A614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248" y="3111689"/>
            <a:ext cx="2538229" cy="23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069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BD5D6-708E-4D0A-8466-154FB242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01" y="659497"/>
            <a:ext cx="9204202" cy="14069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467D1E-B98E-4930-8D6C-DD049C06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01" y="2416789"/>
            <a:ext cx="9204201" cy="1770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359853-DF48-4781-94A1-A8799AED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01" y="4421875"/>
            <a:ext cx="9070360" cy="1650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EE0B86-8777-4A40-A77E-9F3FDEDECF7E}"/>
              </a:ext>
            </a:extLst>
          </p:cNvPr>
          <p:cNvSpPr/>
          <p:nvPr/>
        </p:nvSpPr>
        <p:spPr>
          <a:xfrm>
            <a:off x="2702257" y="659497"/>
            <a:ext cx="1392071" cy="500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8127BD-3CC7-47D8-9FB4-DDD3218E3166}"/>
              </a:ext>
            </a:extLst>
          </p:cNvPr>
          <p:cNvSpPr/>
          <p:nvPr/>
        </p:nvSpPr>
        <p:spPr>
          <a:xfrm>
            <a:off x="3084395" y="2420058"/>
            <a:ext cx="1392071" cy="500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CEB52A-8413-4AFE-BAF5-B8301E16C678}"/>
              </a:ext>
            </a:extLst>
          </p:cNvPr>
          <p:cNvSpPr/>
          <p:nvPr/>
        </p:nvSpPr>
        <p:spPr>
          <a:xfrm>
            <a:off x="3411941" y="4385335"/>
            <a:ext cx="1392071" cy="500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065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DDB94-AE49-4319-813C-9B54423B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33" y="798552"/>
            <a:ext cx="8325134" cy="526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10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57FAB2-7AF4-47C8-B37A-24F14B55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10" y="723331"/>
            <a:ext cx="10672773" cy="4722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9765D-2C67-453B-A7FB-E67ABAF02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315" y="5104973"/>
            <a:ext cx="2296378" cy="1355693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376306-F861-43E4-918A-6B6CD6DE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787" y="5104973"/>
            <a:ext cx="1829797" cy="135569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C8F3D0-C93A-4086-BC04-7629994B6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77" y="5104973"/>
            <a:ext cx="2222098" cy="127176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798477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BDE92F-DF78-4E0E-8341-D10E44CD1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4" y="77898"/>
            <a:ext cx="10523146" cy="17363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390730-C212-4137-8989-02686B8ECCE0}"/>
              </a:ext>
            </a:extLst>
          </p:cNvPr>
          <p:cNvSpPr/>
          <p:nvPr/>
        </p:nvSpPr>
        <p:spPr>
          <a:xfrm>
            <a:off x="2197290" y="228883"/>
            <a:ext cx="1460310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8590E8-4A9F-4252-8DE7-1357BD919322}"/>
              </a:ext>
            </a:extLst>
          </p:cNvPr>
          <p:cNvSpPr/>
          <p:nvPr/>
        </p:nvSpPr>
        <p:spPr>
          <a:xfrm>
            <a:off x="1364775" y="136477"/>
            <a:ext cx="409433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17406-E197-4A84-AC1A-39AC59947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49" y="1965277"/>
            <a:ext cx="6283302" cy="4702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196A8-005F-4721-97FC-C9AECE2B6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41" y="4579887"/>
            <a:ext cx="5257024" cy="208790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67025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9AC24D-3627-43D4-BE7B-3C7220CE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592"/>
            <a:ext cx="12192000" cy="54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274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0644D-035F-4832-A002-8F8686AA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01" y="600465"/>
            <a:ext cx="11016398" cy="56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036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81173-2454-43FD-983F-01B64C8D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31" y="1328133"/>
            <a:ext cx="9125938" cy="42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46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EB15E9-E11B-4ADE-A445-F7513F015534}"/>
              </a:ext>
            </a:extLst>
          </p:cNvPr>
          <p:cNvSpPr txBox="1"/>
          <p:nvPr/>
        </p:nvSpPr>
        <p:spPr>
          <a:xfrm>
            <a:off x="395785" y="286603"/>
            <a:ext cx="382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Change Detection in Angular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7B717-0D96-4CE2-98BF-C0D6AF62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87" y="1080376"/>
            <a:ext cx="6010275" cy="5133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2F898B-9005-46B3-AA67-CC4449AE8F02}"/>
              </a:ext>
            </a:extLst>
          </p:cNvPr>
          <p:cNvSpPr txBox="1"/>
          <p:nvPr/>
        </p:nvSpPr>
        <p:spPr>
          <a:xfrm>
            <a:off x="4731935" y="5014022"/>
            <a:ext cx="5556559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The Angular is build with AJAX call i.e. whenever any change detected the variable gets dynamically updated</a:t>
            </a:r>
          </a:p>
        </p:txBody>
      </p:sp>
    </p:spTree>
    <p:extLst>
      <p:ext uri="{BB962C8B-B14F-4D97-AF65-F5344CB8AC3E}">
        <p14:creationId xmlns:p14="http://schemas.microsoft.com/office/powerpoint/2010/main" val="14933449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4C725-7711-4738-AFF5-F4E765D42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78" y="631943"/>
            <a:ext cx="8669243" cy="55941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BEF0C9-679D-452F-8265-B7CAFE566121}"/>
              </a:ext>
            </a:extLst>
          </p:cNvPr>
          <p:cNvSpPr/>
          <p:nvPr/>
        </p:nvSpPr>
        <p:spPr>
          <a:xfrm>
            <a:off x="2879678" y="4653887"/>
            <a:ext cx="6018662" cy="81886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093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C7403-D2B8-4ED5-8CCF-D9DEBDF3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0" y="232012"/>
            <a:ext cx="11779440" cy="5842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FCC787-0C25-40E9-B7B1-E267DDA7010A}"/>
              </a:ext>
            </a:extLst>
          </p:cNvPr>
          <p:cNvSpPr/>
          <p:nvPr/>
        </p:nvSpPr>
        <p:spPr>
          <a:xfrm>
            <a:off x="873457" y="900752"/>
            <a:ext cx="3889612" cy="40943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029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1AC0C-BCE6-42C1-927E-B9831278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3" y="383417"/>
            <a:ext cx="6026913" cy="3045583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BF4572-CEBD-428E-A800-7F1E78EA6347}"/>
              </a:ext>
            </a:extLst>
          </p:cNvPr>
          <p:cNvCxnSpPr>
            <a:cxnSpLocks/>
          </p:cNvCxnSpPr>
          <p:nvPr/>
        </p:nvCxnSpPr>
        <p:spPr>
          <a:xfrm flipH="1">
            <a:off x="3220871" y="696036"/>
            <a:ext cx="5868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7C4BC8-46EE-4EAA-83EA-4086EDA7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03" y="3443559"/>
            <a:ext cx="6026913" cy="34144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CC75B9-B8E0-4A9F-BAD4-195ADE46AC43}"/>
              </a:ext>
            </a:extLst>
          </p:cNvPr>
          <p:cNvSpPr/>
          <p:nvPr/>
        </p:nvSpPr>
        <p:spPr>
          <a:xfrm>
            <a:off x="2770496" y="6196084"/>
            <a:ext cx="5500047" cy="38213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7951E-D940-4336-8EB0-0C61189643DA}"/>
              </a:ext>
            </a:extLst>
          </p:cNvPr>
          <p:cNvSpPr txBox="1"/>
          <p:nvPr/>
        </p:nvSpPr>
        <p:spPr>
          <a:xfrm>
            <a:off x="8797409" y="5298376"/>
            <a:ext cx="31224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New Row Dynamically Updated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16A897-326F-4A2E-97AC-9787AC76BA52}"/>
              </a:ext>
            </a:extLst>
          </p:cNvPr>
          <p:cNvCxnSpPr>
            <a:stCxn id="8" idx="1"/>
          </p:cNvCxnSpPr>
          <p:nvPr/>
        </p:nvCxnSpPr>
        <p:spPr>
          <a:xfrm flipH="1">
            <a:off x="8292442" y="5483042"/>
            <a:ext cx="504967" cy="997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36102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4C11F-3696-47C2-994E-5502D58D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43" y="794745"/>
            <a:ext cx="5583357" cy="1573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2DCDC-351E-4180-9F1A-C42A4C5BF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43" y="2657102"/>
            <a:ext cx="10764335" cy="2407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3BF2AC-70ED-4F85-8726-365054890383}"/>
              </a:ext>
            </a:extLst>
          </p:cNvPr>
          <p:cNvSpPr txBox="1"/>
          <p:nvPr/>
        </p:nvSpPr>
        <p:spPr>
          <a:xfrm>
            <a:off x="512643" y="188647"/>
            <a:ext cx="2580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Removing Element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D6BCB-108E-46BB-943C-7F56DB119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627" y="4918887"/>
            <a:ext cx="4051751" cy="182217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0B79BE-952E-475F-B0FF-EA56C005A9F4}"/>
              </a:ext>
            </a:extLst>
          </p:cNvPr>
          <p:cNvSpPr/>
          <p:nvPr/>
        </p:nvSpPr>
        <p:spPr>
          <a:xfrm>
            <a:off x="5431809" y="5513697"/>
            <a:ext cx="559558" cy="3275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A0C8D4-0A46-4E00-8AF1-29F1E2377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060" y="4918887"/>
            <a:ext cx="4983707" cy="182217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555609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ADCE0-454B-4656-B4BE-5BC49C89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54" y="0"/>
            <a:ext cx="1172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1446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8B6A97-A660-4D5F-BCD6-14EB7C74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38" y="366570"/>
            <a:ext cx="10088421" cy="2117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FC451-930A-4B6C-B563-6408DCC1C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38" y="2548115"/>
            <a:ext cx="7093069" cy="4011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98324-E8B6-41C2-965F-EDF40F9B9BE8}"/>
              </a:ext>
            </a:extLst>
          </p:cNvPr>
          <p:cNvSpPr txBox="1"/>
          <p:nvPr/>
        </p:nvSpPr>
        <p:spPr>
          <a:xfrm>
            <a:off x="7779224" y="3753134"/>
            <a:ext cx="420351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Here every time I click the button Angular loads the data i.e. the same data is reloaded again and again . This is because By default Angular Track the Memory Location of the Object</a:t>
            </a:r>
          </a:p>
        </p:txBody>
      </p:sp>
    </p:spTree>
    <p:extLst>
      <p:ext uri="{BB962C8B-B14F-4D97-AF65-F5344CB8AC3E}">
        <p14:creationId xmlns:p14="http://schemas.microsoft.com/office/powerpoint/2010/main" val="23761577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3E2F9-DF1F-4298-9195-F339B5B7E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2" r="6741"/>
          <a:stretch/>
        </p:blipFill>
        <p:spPr>
          <a:xfrm>
            <a:off x="968991" y="1341836"/>
            <a:ext cx="4806038" cy="366354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B4143E-5824-49FE-A527-27A320A8743F}"/>
              </a:ext>
            </a:extLst>
          </p:cNvPr>
          <p:cNvSpPr txBox="1"/>
          <p:nvPr/>
        </p:nvSpPr>
        <p:spPr>
          <a:xfrm>
            <a:off x="1310185" y="5363570"/>
            <a:ext cx="9782293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Every Time when Object is created it allocates at different memory location</a:t>
            </a:r>
          </a:p>
          <a:p>
            <a:r>
              <a:rPr lang="en-US" sz="2400" b="1" dirty="0"/>
              <a:t>To Rectify that we can track by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67E5D-902E-495A-923D-A5A05167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67" y="1341836"/>
            <a:ext cx="4932528" cy="3663549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85F20C-AA9B-4FA2-89FB-0AA7F67D3C36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5775029" y="3173611"/>
            <a:ext cx="578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665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F9E1A-4675-417D-8AA5-24F96D770F51}"/>
              </a:ext>
            </a:extLst>
          </p:cNvPr>
          <p:cNvSpPr txBox="1"/>
          <p:nvPr/>
        </p:nvSpPr>
        <p:spPr>
          <a:xfrm>
            <a:off x="609600" y="1404076"/>
            <a:ext cx="109728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Webpack are inbuild in angular cli which will wrap the src code into minimized bundles.</a:t>
            </a:r>
          </a:p>
          <a:p>
            <a:endParaRPr lang="en-US" sz="2400" dirty="0"/>
          </a:p>
          <a:p>
            <a:r>
              <a:rPr lang="en-US" sz="2400" dirty="0" err="1"/>
              <a:t>Polyfills</a:t>
            </a:r>
            <a:r>
              <a:rPr lang="en-US" sz="2400" dirty="0"/>
              <a:t> Bundle </a:t>
            </a:r>
            <a:r>
              <a:rPr lang="en-US" sz="2400" dirty="0">
                <a:sym typeface="Wingdings" panose="05000000000000000000" pitchFamily="2" charset="2"/>
              </a:rPr>
              <a:t> specifies the versioning of </a:t>
            </a:r>
            <a:r>
              <a:rPr lang="en-US" sz="2400" dirty="0" err="1">
                <a:sym typeface="Wingdings" panose="05000000000000000000" pitchFamily="2" charset="2"/>
              </a:rPr>
              <a:t>javascript</a:t>
            </a:r>
            <a:r>
              <a:rPr lang="en-US" sz="2400" dirty="0">
                <a:sym typeface="Wingdings" panose="05000000000000000000" pitchFamily="2" charset="2"/>
              </a:rPr>
              <a:t> ( ES5 )</a:t>
            </a:r>
          </a:p>
          <a:p>
            <a:r>
              <a:rPr lang="en-US" sz="2400" dirty="0">
                <a:sym typeface="Wingdings" panose="05000000000000000000" pitchFamily="2" charset="2"/>
              </a:rPr>
              <a:t>Main Bundle      specifies the main programing</a:t>
            </a:r>
          </a:p>
          <a:p>
            <a:r>
              <a:rPr lang="en-US" sz="2400" dirty="0"/>
              <a:t>Style Bundle </a:t>
            </a:r>
            <a:r>
              <a:rPr lang="en-US" sz="2400" dirty="0">
                <a:sym typeface="Wingdings" panose="05000000000000000000" pitchFamily="2" charset="2"/>
              </a:rPr>
              <a:t> specifies the style components</a:t>
            </a:r>
          </a:p>
          <a:p>
            <a:r>
              <a:rPr lang="en-US" sz="2400" dirty="0">
                <a:sym typeface="Wingdings" panose="05000000000000000000" pitchFamily="2" charset="2"/>
              </a:rPr>
              <a:t>Vendor Bundle  includes all third party libraries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Whenever any change in the application ,webpack automatically recompiles the application and refreshes the bundle</a:t>
            </a:r>
          </a:p>
          <a:p>
            <a:endParaRPr lang="en-US" dirty="0"/>
          </a:p>
          <a:p>
            <a:r>
              <a:rPr lang="en-US" sz="2000" dirty="0"/>
              <a:t>A tool that creates bundles for JavaScript code and stylesheets and injects those bundles into index.html at run-time. </a:t>
            </a:r>
          </a:p>
        </p:txBody>
      </p:sp>
    </p:spTree>
    <p:extLst>
      <p:ext uri="{BB962C8B-B14F-4D97-AF65-F5344CB8AC3E}">
        <p14:creationId xmlns:p14="http://schemas.microsoft.com/office/powerpoint/2010/main" val="30893715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A5033C-615E-40CF-9FBA-75ECF8A36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02" y="361665"/>
            <a:ext cx="8639175" cy="2714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A66B8F-FEFF-4A1F-B7E6-E37C3510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28" y="3634215"/>
            <a:ext cx="8082725" cy="28621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06663C-57FD-4A96-B098-5342BB652F40}"/>
              </a:ext>
            </a:extLst>
          </p:cNvPr>
          <p:cNvSpPr/>
          <p:nvPr/>
        </p:nvSpPr>
        <p:spPr>
          <a:xfrm>
            <a:off x="2320119" y="1405719"/>
            <a:ext cx="7219666" cy="9144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469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7D421-10FE-4091-8A37-85EAB40D7378}"/>
              </a:ext>
            </a:extLst>
          </p:cNvPr>
          <p:cNvSpPr txBox="1"/>
          <p:nvPr/>
        </p:nvSpPr>
        <p:spPr>
          <a:xfrm>
            <a:off x="1282890" y="668740"/>
            <a:ext cx="237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Leading Asterisk ( </a:t>
            </a:r>
            <a:r>
              <a:rPr lang="en-US" sz="2000" b="1" dirty="0">
                <a:solidFill>
                  <a:srgbClr val="FF0000"/>
                </a:solidFill>
              </a:rPr>
              <a:t>* </a:t>
            </a:r>
            <a:r>
              <a:rPr lang="en-US" sz="2000" b="1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01E93-FB94-4860-9E03-F3E2121FF1A0}"/>
              </a:ext>
            </a:extLst>
          </p:cNvPr>
          <p:cNvSpPr txBox="1"/>
          <p:nvPr/>
        </p:nvSpPr>
        <p:spPr>
          <a:xfrm>
            <a:off x="1473958" y="1583140"/>
            <a:ext cx="79467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Leading Asterisk Symbol will rewrite the HTML elements with Angular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72EC9-0B17-4C29-B3A5-E8C45E48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8" y="2403556"/>
            <a:ext cx="5731779" cy="1698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62858-B949-4B2A-8F3C-7C2BD38F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554" y="4101861"/>
            <a:ext cx="5579227" cy="25110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5AC25A-4AD9-497F-8D87-62DA9E4823D8}"/>
              </a:ext>
            </a:extLst>
          </p:cNvPr>
          <p:cNvCxnSpPr>
            <a:cxnSpLocks/>
          </p:cNvCxnSpPr>
          <p:nvPr/>
        </p:nvCxnSpPr>
        <p:spPr>
          <a:xfrm flipH="1">
            <a:off x="3109557" y="3508826"/>
            <a:ext cx="1" cy="1848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542ACD-8FEC-47A6-AE5B-ADD43FAD6CE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109557" y="5357389"/>
            <a:ext cx="3106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A96A53-6BED-4A38-9B48-EBFB0A8CDA85}"/>
              </a:ext>
            </a:extLst>
          </p:cNvPr>
          <p:cNvSpPr txBox="1"/>
          <p:nvPr/>
        </p:nvSpPr>
        <p:spPr>
          <a:xfrm>
            <a:off x="243668" y="6305266"/>
            <a:ext cx="53518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Leading Asterisk convert the above code to below code</a:t>
            </a:r>
          </a:p>
        </p:txBody>
      </p:sp>
    </p:spTree>
    <p:extLst>
      <p:ext uri="{BB962C8B-B14F-4D97-AF65-F5344CB8AC3E}">
        <p14:creationId xmlns:p14="http://schemas.microsoft.com/office/powerpoint/2010/main" val="24323980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6A23A-9613-436E-BDF3-8047877B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64" y="380004"/>
            <a:ext cx="7157896" cy="16392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0DF65B-EDF4-4165-9CB3-56A98EFFED2A}"/>
              </a:ext>
            </a:extLst>
          </p:cNvPr>
          <p:cNvSpPr/>
          <p:nvPr/>
        </p:nvSpPr>
        <p:spPr>
          <a:xfrm>
            <a:off x="2756848" y="380004"/>
            <a:ext cx="2006221" cy="670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74B70-460C-4C99-AB69-E53194F80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64" y="2286110"/>
            <a:ext cx="5726089" cy="2340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1BCFD-9156-499D-A13E-8864E4B8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911" y="3766782"/>
            <a:ext cx="5451897" cy="27112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3D64CD-83FE-4F2F-84DB-EFF699B54793}"/>
              </a:ext>
            </a:extLst>
          </p:cNvPr>
          <p:cNvCxnSpPr>
            <a:cxnSpLocks/>
          </p:cNvCxnSpPr>
          <p:nvPr/>
        </p:nvCxnSpPr>
        <p:spPr>
          <a:xfrm>
            <a:off x="3343701" y="4613221"/>
            <a:ext cx="9454" cy="832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4492FB-9E90-424A-BD27-2FD76F3B10E5}"/>
              </a:ext>
            </a:extLst>
          </p:cNvPr>
          <p:cNvCxnSpPr/>
          <p:nvPr/>
        </p:nvCxnSpPr>
        <p:spPr>
          <a:xfrm>
            <a:off x="3343701" y="5445457"/>
            <a:ext cx="31222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FC2EE-DEF5-436A-A004-66002E971D33}"/>
              </a:ext>
            </a:extLst>
          </p:cNvPr>
          <p:cNvSpPr txBox="1"/>
          <p:nvPr/>
        </p:nvSpPr>
        <p:spPr>
          <a:xfrm>
            <a:off x="300427" y="5802381"/>
            <a:ext cx="593116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</a:t>
            </a:r>
            <a:r>
              <a:rPr lang="en-US" b="1" dirty="0"/>
              <a:t>: the class name should be enclosed in quotes.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2060"/>
                </a:solidFill>
              </a:rPr>
              <a:t>ngClass</a:t>
            </a:r>
            <a:r>
              <a:rPr lang="en-US" b="1" dirty="0"/>
              <a:t> is an Attribute directive because it modifies the attributes of the DOM element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2EC2F-3C67-4674-8EF0-389FEABB5F1F}"/>
              </a:ext>
            </a:extLst>
          </p:cNvPr>
          <p:cNvCxnSpPr>
            <a:cxnSpLocks/>
          </p:cNvCxnSpPr>
          <p:nvPr/>
        </p:nvCxnSpPr>
        <p:spPr>
          <a:xfrm flipV="1">
            <a:off x="5254388" y="5336275"/>
            <a:ext cx="2429302" cy="6277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248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1DF81-D056-4FF8-AB52-2F0BEE1F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17" y="368276"/>
            <a:ext cx="7850307" cy="12616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9F64F4-7E08-4587-8F0F-943B1C09254E}"/>
              </a:ext>
            </a:extLst>
          </p:cNvPr>
          <p:cNvSpPr/>
          <p:nvPr/>
        </p:nvSpPr>
        <p:spPr>
          <a:xfrm>
            <a:off x="1910687" y="368276"/>
            <a:ext cx="1897038" cy="559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22A19-93BC-4C90-B419-80CB17F48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2" y="1875250"/>
            <a:ext cx="6043080" cy="2552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284BB0-DF9D-458C-98FF-DED75216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72" y="4975249"/>
            <a:ext cx="7143750" cy="1514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3F92C6-58D5-433A-A998-C0819FEBB184}"/>
              </a:ext>
            </a:extLst>
          </p:cNvPr>
          <p:cNvCxnSpPr>
            <a:cxnSpLocks/>
          </p:cNvCxnSpPr>
          <p:nvPr/>
        </p:nvCxnSpPr>
        <p:spPr>
          <a:xfrm>
            <a:off x="2593075" y="3429000"/>
            <a:ext cx="2333767" cy="2125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4060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6B6052-7A4E-4F83-801D-78245D4DE5C6}"/>
              </a:ext>
            </a:extLst>
          </p:cNvPr>
          <p:cNvSpPr txBox="1"/>
          <p:nvPr/>
        </p:nvSpPr>
        <p:spPr>
          <a:xfrm>
            <a:off x="573206" y="477672"/>
            <a:ext cx="3668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Safe Traversal Operator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ECDFA-6473-47BE-8E82-CD2EF875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6" y="1364775"/>
            <a:ext cx="5522794" cy="2583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892A95-BF4B-484F-908A-694ED76F4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03" y="4506115"/>
            <a:ext cx="5662399" cy="1974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393360-BFA3-46E9-8532-31B8EDE06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504" y="1364775"/>
            <a:ext cx="5333290" cy="1214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17CF1-BFF3-4815-834F-C5CA3C462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252" y="5183938"/>
            <a:ext cx="4916037" cy="618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F99E3-CF66-48F3-9EEA-AC1A886F4CD1}"/>
              </a:ext>
            </a:extLst>
          </p:cNvPr>
          <p:cNvSpPr txBox="1"/>
          <p:nvPr/>
        </p:nvSpPr>
        <p:spPr>
          <a:xfrm>
            <a:off x="9706472" y="3909242"/>
            <a:ext cx="23626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Safe Traversal Operator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20FD2D-822D-4DF7-8E5D-5E282F334BDB}"/>
              </a:ext>
            </a:extLst>
          </p:cNvPr>
          <p:cNvCxnSpPr>
            <a:stCxn id="7" idx="2"/>
          </p:cNvCxnSpPr>
          <p:nvPr/>
        </p:nvCxnSpPr>
        <p:spPr>
          <a:xfrm flipH="1">
            <a:off x="9362364" y="4278574"/>
            <a:ext cx="1525457" cy="1071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CA4448-F0B7-4164-A067-A03EA3E658A9}"/>
              </a:ext>
            </a:extLst>
          </p:cNvPr>
          <p:cNvSpPr txBox="1"/>
          <p:nvPr/>
        </p:nvSpPr>
        <p:spPr>
          <a:xfrm>
            <a:off x="7099141" y="5977721"/>
            <a:ext cx="370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Now the browser doesn’t show error</a:t>
            </a:r>
          </a:p>
        </p:txBody>
      </p:sp>
    </p:spTree>
    <p:extLst>
      <p:ext uri="{BB962C8B-B14F-4D97-AF65-F5344CB8AC3E}">
        <p14:creationId xmlns:p14="http://schemas.microsoft.com/office/powerpoint/2010/main" val="27706668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07168-F679-4640-BD1F-E5EFB7EE26B0}"/>
              </a:ext>
            </a:extLst>
          </p:cNvPr>
          <p:cNvSpPr txBox="1"/>
          <p:nvPr/>
        </p:nvSpPr>
        <p:spPr>
          <a:xfrm>
            <a:off x="600502" y="409433"/>
            <a:ext cx="474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Custom Directives ( </a:t>
            </a:r>
            <a:r>
              <a:rPr lang="en-US" sz="2400" b="1" dirty="0">
                <a:solidFill>
                  <a:srgbClr val="FF0000"/>
                </a:solidFill>
              </a:rPr>
              <a:t>ng g d &lt;name&gt; </a:t>
            </a:r>
            <a:r>
              <a:rPr lang="en-US" sz="2400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BC09A-37E5-443A-B967-0E970436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2" y="1084949"/>
            <a:ext cx="5391770" cy="1166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5109F-05CC-4E72-9112-5F72DC6A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07" y="1084949"/>
            <a:ext cx="4947532" cy="199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9292D-7A3D-4F31-BBAA-E0539A34E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01" y="2710645"/>
            <a:ext cx="5565475" cy="3499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485718-1D80-4E9A-A835-22333BCD63B3}"/>
              </a:ext>
            </a:extLst>
          </p:cNvPr>
          <p:cNvSpPr txBox="1"/>
          <p:nvPr/>
        </p:nvSpPr>
        <p:spPr>
          <a:xfrm>
            <a:off x="8325135" y="4817660"/>
            <a:ext cx="266002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Boilerplate Code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8E5AB2E-3501-40FF-9E2B-B3CFC9BCF6FA}"/>
              </a:ext>
            </a:extLst>
          </p:cNvPr>
          <p:cNvSpPr/>
          <p:nvPr/>
        </p:nvSpPr>
        <p:spPr>
          <a:xfrm>
            <a:off x="6165976" y="4817660"/>
            <a:ext cx="2159159" cy="523220"/>
          </a:xfrm>
          <a:prstGeom prst="leftArrow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272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8F3C4-0EBD-4340-9646-BE28BEC9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4" y="153465"/>
            <a:ext cx="9037875" cy="60966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0719DD-AF50-4F2C-8D86-6F3F18FB3192}"/>
              </a:ext>
            </a:extLst>
          </p:cNvPr>
          <p:cNvSpPr/>
          <p:nvPr/>
        </p:nvSpPr>
        <p:spPr>
          <a:xfrm>
            <a:off x="4367284" y="1105469"/>
            <a:ext cx="2688609" cy="35484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0890DE-9309-4440-9BCA-2565AAC04196}"/>
              </a:ext>
            </a:extLst>
          </p:cNvPr>
          <p:cNvSpPr/>
          <p:nvPr/>
        </p:nvSpPr>
        <p:spPr>
          <a:xfrm>
            <a:off x="3794078" y="2729553"/>
            <a:ext cx="2301922" cy="35484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78C4-7C6E-4445-8629-74D2C718D0B5}"/>
              </a:ext>
            </a:extLst>
          </p:cNvPr>
          <p:cNvSpPr/>
          <p:nvPr/>
        </p:nvSpPr>
        <p:spPr>
          <a:xfrm>
            <a:off x="2402005" y="3343703"/>
            <a:ext cx="6114197" cy="146030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EC151F-A2AF-49AE-A3EB-C0A1E8A97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5" t="15018" r="81529" b="79689"/>
          <a:stretch/>
        </p:blipFill>
        <p:spPr>
          <a:xfrm>
            <a:off x="3343701" y="5660483"/>
            <a:ext cx="2483893" cy="84893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40B59-F49E-49E8-970C-7F396B579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660482"/>
            <a:ext cx="2482287" cy="84893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328705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EB5D8D-D04B-433D-81F8-3FC3F7ADB01F}"/>
              </a:ext>
            </a:extLst>
          </p:cNvPr>
          <p:cNvSpPr txBox="1"/>
          <p:nvPr/>
        </p:nvSpPr>
        <p:spPr>
          <a:xfrm>
            <a:off x="218365" y="300251"/>
            <a:ext cx="36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Template Driven Forms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11CAB3-2B42-496E-868A-4E642DEAB18B}"/>
              </a:ext>
            </a:extLst>
          </p:cNvPr>
          <p:cNvSpPr/>
          <p:nvPr/>
        </p:nvSpPr>
        <p:spPr>
          <a:xfrm>
            <a:off x="218365" y="1011156"/>
            <a:ext cx="11041038" cy="31700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Forms are the mainstay of business applications. </a:t>
            </a:r>
          </a:p>
          <a:p>
            <a:endParaRPr lang="en-US" sz="20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You use forms to log in, submit a help request, place an order, book a flight, schedule a meeting, and perform countless other data-entry tasks.</a:t>
            </a:r>
          </a:p>
          <a:p>
            <a:endParaRPr lang="en-US" sz="20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In developing a form, it's important to create a data-entry experience that guides the user efficiently and effectively through the workflow.</a:t>
            </a:r>
          </a:p>
          <a:p>
            <a:endParaRPr lang="en-US" sz="20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Developing forms requires design skills (which are out of scope for this page), as well as framework support for two-way data binding, change tracking, validation, and error handling</a:t>
            </a:r>
            <a:endParaRPr lang="en-US" sz="2000" b="1" dirty="0"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E470B-7B14-4E2C-A266-BFC91A70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4513855"/>
            <a:ext cx="6867525" cy="17335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071578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95387-1D19-4A03-8428-37671AEF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2" y="338422"/>
            <a:ext cx="10750808" cy="43154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BBA05F-D35A-4B7F-B314-249A07B2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69" y="3559871"/>
            <a:ext cx="4249857" cy="3134355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7381214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7ABC54-82E2-49F4-9857-45B2801E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828675"/>
            <a:ext cx="10458450" cy="5200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D08070-3752-4DC6-A9F3-BC90CF08F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11" y="2591013"/>
            <a:ext cx="14192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C1A2D-8A66-4514-9A66-4BDC38A6E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4" y="844668"/>
            <a:ext cx="10806140" cy="1147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873455-9B31-4536-825D-2F424D9A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4" y="2562722"/>
            <a:ext cx="10748913" cy="17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202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9721F-602C-400A-B477-B9DBA6CE8AD8}"/>
              </a:ext>
            </a:extLst>
          </p:cNvPr>
          <p:cNvSpPr txBox="1"/>
          <p:nvPr/>
        </p:nvSpPr>
        <p:spPr>
          <a:xfrm>
            <a:off x="504967" y="5459104"/>
            <a:ext cx="11491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 can create the control of the form using directives , in this way we call this as </a:t>
            </a:r>
            <a:r>
              <a:rPr lang="en-US" sz="2000" b="1" dirty="0">
                <a:solidFill>
                  <a:srgbClr val="FF0000"/>
                </a:solidFill>
              </a:rPr>
              <a:t>Template-Driven Forms.</a:t>
            </a:r>
          </a:p>
          <a:p>
            <a:r>
              <a:rPr lang="en-US" sz="2000" b="1" dirty="0"/>
              <a:t>The another approach involves we explicitly write the control object in our component these are called </a:t>
            </a:r>
            <a:r>
              <a:rPr lang="en-US" sz="2000" b="1" dirty="0">
                <a:solidFill>
                  <a:srgbClr val="FF0000"/>
                </a:solidFill>
              </a:rPr>
              <a:t>Reactive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3D113-FC3D-4010-9E1E-01E6EFE9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87657"/>
            <a:ext cx="65341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4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D8682D-5EF6-4C55-95EB-62AD78BB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1171575"/>
            <a:ext cx="9877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21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F710FC-CBB9-40F2-B5F2-B6DC7D32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41" y="136191"/>
            <a:ext cx="10988518" cy="4544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F1315-0DC6-4D2C-8B3E-DE50D985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41" y="4973257"/>
            <a:ext cx="10544175" cy="9239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56EE3B-70B5-4CDB-A1AC-6E3864531F78}"/>
              </a:ext>
            </a:extLst>
          </p:cNvPr>
          <p:cNvSpPr txBox="1"/>
          <p:nvPr/>
        </p:nvSpPr>
        <p:spPr>
          <a:xfrm>
            <a:off x="601741" y="6189259"/>
            <a:ext cx="614373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We have to specify a </a:t>
            </a:r>
            <a:r>
              <a:rPr lang="en-US" sz="2000" b="1" dirty="0"/>
              <a:t>name attribute </a:t>
            </a:r>
            <a:r>
              <a:rPr lang="en-US" sz="2000" b="1" dirty="0">
                <a:solidFill>
                  <a:srgbClr val="FF0000"/>
                </a:solidFill>
              </a:rPr>
              <a:t>or use </a:t>
            </a:r>
            <a:r>
              <a:rPr lang="en-US" sz="2000" b="1" dirty="0"/>
              <a:t>[(</a:t>
            </a:r>
            <a:r>
              <a:rPr lang="en-US" sz="2000" b="1" dirty="0" err="1"/>
              <a:t>ngModel</a:t>
            </a:r>
            <a:r>
              <a:rPr lang="en-US" sz="2000" b="1" dirty="0"/>
              <a:t>)] </a:t>
            </a:r>
          </a:p>
        </p:txBody>
      </p:sp>
    </p:spTree>
    <p:extLst>
      <p:ext uri="{BB962C8B-B14F-4D97-AF65-F5344CB8AC3E}">
        <p14:creationId xmlns:p14="http://schemas.microsoft.com/office/powerpoint/2010/main" val="30204878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66FF0-839F-45DE-AD9D-7EBE7FA3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1" y="546336"/>
            <a:ext cx="9962866" cy="1159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1EF3E-A0B0-447A-93CA-A2647390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1" y="2690335"/>
            <a:ext cx="9962867" cy="1159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8A148-E0CB-4956-B1C1-49F045EB7D18}"/>
              </a:ext>
            </a:extLst>
          </p:cNvPr>
          <p:cNvSpPr txBox="1"/>
          <p:nvPr/>
        </p:nvSpPr>
        <p:spPr>
          <a:xfrm>
            <a:off x="5000034" y="201348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( OR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CCC52-9370-45CD-AEE6-73221ADE9535}"/>
              </a:ext>
            </a:extLst>
          </p:cNvPr>
          <p:cNvSpPr txBox="1"/>
          <p:nvPr/>
        </p:nvSpPr>
        <p:spPr>
          <a:xfrm>
            <a:off x="487293" y="4834334"/>
            <a:ext cx="1057142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Here the </a:t>
            </a:r>
            <a:r>
              <a:rPr lang="en-US" sz="2800" b="1" dirty="0" err="1"/>
              <a:t>ngModel</a:t>
            </a:r>
            <a:r>
              <a:rPr lang="en-US" sz="2800" b="1" dirty="0"/>
              <a:t> directive have many validation for the form control</a:t>
            </a:r>
          </a:p>
          <a:p>
            <a:r>
              <a:rPr lang="en-US" sz="2800" b="1" dirty="0"/>
              <a:t>As a result the </a:t>
            </a:r>
            <a:r>
              <a:rPr lang="en-US" sz="2800" b="1" dirty="0" err="1"/>
              <a:t>ngModel</a:t>
            </a:r>
            <a:r>
              <a:rPr lang="en-US" sz="2800" b="1" dirty="0"/>
              <a:t> creates a form-control object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17736870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D82021-FA6F-4530-8B9E-23D3D2F7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4" y="488760"/>
            <a:ext cx="10987211" cy="58804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B06215D-0188-4DC3-A15F-A40C68947A77}"/>
              </a:ext>
            </a:extLst>
          </p:cNvPr>
          <p:cNvSpPr/>
          <p:nvPr/>
        </p:nvSpPr>
        <p:spPr>
          <a:xfrm>
            <a:off x="7506268" y="1576743"/>
            <a:ext cx="1719618" cy="764274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Directive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945507-B5AC-420D-A105-C32244080332}"/>
              </a:ext>
            </a:extLst>
          </p:cNvPr>
          <p:cNvSpPr/>
          <p:nvPr/>
        </p:nvSpPr>
        <p:spPr>
          <a:xfrm>
            <a:off x="7738280" y="3428999"/>
            <a:ext cx="1719618" cy="764274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 Variable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4C61E1-5E4F-4DF7-9ADA-0ED8A026A889}"/>
              </a:ext>
            </a:extLst>
          </p:cNvPr>
          <p:cNvCxnSpPr>
            <a:stCxn id="8" idx="2"/>
          </p:cNvCxnSpPr>
          <p:nvPr/>
        </p:nvCxnSpPr>
        <p:spPr>
          <a:xfrm flipH="1">
            <a:off x="2966114" y="1958880"/>
            <a:ext cx="4540154" cy="265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10F0B0-1172-49BF-A4FE-048D28018EB3}"/>
              </a:ext>
            </a:extLst>
          </p:cNvPr>
          <p:cNvCxnSpPr/>
          <p:nvPr/>
        </p:nvCxnSpPr>
        <p:spPr>
          <a:xfrm flipH="1" flipV="1">
            <a:off x="4271749" y="2729552"/>
            <a:ext cx="3603009" cy="84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6588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33174-024B-48F2-8197-84092329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7" y="147983"/>
            <a:ext cx="6277970" cy="4677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87C4C-531F-4262-BA12-36ADB1EFF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284" y="1677750"/>
            <a:ext cx="6238875" cy="486727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7E826C-55B1-49D7-9BB1-910075A668F6}"/>
              </a:ext>
            </a:extLst>
          </p:cNvPr>
          <p:cNvCxnSpPr/>
          <p:nvPr/>
        </p:nvCxnSpPr>
        <p:spPr>
          <a:xfrm flipV="1">
            <a:off x="2947916" y="2486834"/>
            <a:ext cx="2635368" cy="129359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060A728-349B-4017-98E0-3C7097DD84DA}"/>
              </a:ext>
            </a:extLst>
          </p:cNvPr>
          <p:cNvSpPr/>
          <p:nvPr/>
        </p:nvSpPr>
        <p:spPr>
          <a:xfrm>
            <a:off x="7705760" y="312975"/>
            <a:ext cx="2429302" cy="81886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1615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 Object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88C694-322F-485E-9368-3197CFF1FF76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6359859" y="1011921"/>
            <a:ext cx="1701664" cy="11098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4BA5FC-E8E6-4EBC-8F17-B6F738EBF460}"/>
              </a:ext>
            </a:extLst>
          </p:cNvPr>
          <p:cNvSpPr txBox="1"/>
          <p:nvPr/>
        </p:nvSpPr>
        <p:spPr>
          <a:xfrm>
            <a:off x="83235" y="5195951"/>
            <a:ext cx="540451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Here many controls available as pairs such as dirty and pristine, valid and invalid, touched and untouched </a:t>
            </a:r>
            <a:r>
              <a:rPr lang="en-US" b="1" dirty="0" err="1"/>
              <a:t>etc</a:t>
            </a:r>
            <a:r>
              <a:rPr lang="en-US" b="1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5313356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92931A-3838-4B26-895B-359F089A6390}"/>
              </a:ext>
            </a:extLst>
          </p:cNvPr>
          <p:cNvSpPr/>
          <p:nvPr/>
        </p:nvSpPr>
        <p:spPr>
          <a:xfrm>
            <a:off x="232012" y="272043"/>
            <a:ext cx="9837271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*ngIf="(firstName.touched &amp;&amp; !</a:t>
            </a:r>
            <a:r>
              <a:rPr lang="en-US" sz="2000" b="1" dirty="0" err="1"/>
              <a:t>firstName.valid</a:t>
            </a:r>
            <a:r>
              <a:rPr lang="en-US" sz="2000" b="1" dirty="0"/>
              <a:t> )”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5A567-0209-489B-9B24-93B4D200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" y="2790885"/>
            <a:ext cx="7315200" cy="10012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ED9F7-D61C-48A7-80EC-70F41B22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2" y="4486285"/>
            <a:ext cx="7315200" cy="16206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2EE18-363A-459C-B571-0467C7A4989F}"/>
              </a:ext>
            </a:extLst>
          </p:cNvPr>
          <p:cNvSpPr txBox="1"/>
          <p:nvPr/>
        </p:nvSpPr>
        <p:spPr>
          <a:xfrm>
            <a:off x="7850880" y="3792160"/>
            <a:ext cx="3784978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Here if the input box is touched and leave without filling (because of required) then the alert division is displayed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29E979-CA7B-461B-8D9D-B047E3093C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51" b="9425"/>
          <a:stretch/>
        </p:blipFill>
        <p:spPr>
          <a:xfrm>
            <a:off x="232012" y="859576"/>
            <a:ext cx="9837271" cy="172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713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A3C369-C725-4F48-8D69-DE4C7428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5" y="837220"/>
            <a:ext cx="11823369" cy="518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064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808DF2-0BEE-4231-BCF2-8036059D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24" y="150126"/>
            <a:ext cx="8532552" cy="190233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203318-E621-4664-84FE-636CC281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724" y="2271186"/>
            <a:ext cx="8532552" cy="222771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9C2D6-326B-4E9D-B7FE-AA74C81D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724" y="4731266"/>
            <a:ext cx="8600555" cy="188312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463178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77594-7E40-4019-AFCF-E7A42D8F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049" y="548631"/>
            <a:ext cx="4364867" cy="288036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538BC0-7406-4271-8206-00B9E8F43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9" y="5174918"/>
            <a:ext cx="11873482" cy="4742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35F43D-0E6A-4521-BFBD-D524082A4C20}"/>
              </a:ext>
            </a:extLst>
          </p:cNvPr>
          <p:cNvSpPr/>
          <p:nvPr/>
        </p:nvSpPr>
        <p:spPr>
          <a:xfrm>
            <a:off x="2196525" y="4171884"/>
            <a:ext cx="6281913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/>
              <a:t>{{ firstName.errors.minlength.requiredLength }}</a:t>
            </a:r>
          </a:p>
        </p:txBody>
      </p:sp>
    </p:spTree>
    <p:extLst>
      <p:ext uri="{BB962C8B-B14F-4D97-AF65-F5344CB8AC3E}">
        <p14:creationId xmlns:p14="http://schemas.microsoft.com/office/powerpoint/2010/main" val="3541102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AADD1-8344-4897-B6A4-6A7C388C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9" y="2047057"/>
            <a:ext cx="10790086" cy="27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282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817C6-EDED-4AF0-8909-6FF5D76C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" y="275869"/>
            <a:ext cx="11065601" cy="16211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392EEC-FC82-4248-99D8-97C1284E8ED6}"/>
              </a:ext>
            </a:extLst>
          </p:cNvPr>
          <p:cNvSpPr/>
          <p:nvPr/>
        </p:nvSpPr>
        <p:spPr>
          <a:xfrm>
            <a:off x="1869743" y="275869"/>
            <a:ext cx="1883391" cy="611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A2461-6E0C-4E08-A8DA-3B44B69CDD64}"/>
              </a:ext>
            </a:extLst>
          </p:cNvPr>
          <p:cNvSpPr txBox="1"/>
          <p:nvPr/>
        </p:nvSpPr>
        <p:spPr>
          <a:xfrm>
            <a:off x="837552" y="1933657"/>
            <a:ext cx="861530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Angular automatically binds the </a:t>
            </a:r>
            <a:r>
              <a:rPr lang="en-US" sz="2000" b="1" dirty="0">
                <a:solidFill>
                  <a:srgbClr val="FF0000"/>
                </a:solidFill>
              </a:rPr>
              <a:t>ngForm</a:t>
            </a:r>
            <a:r>
              <a:rPr lang="en-US" sz="2000" b="1" dirty="0"/>
              <a:t> directive whenever it saw the form tag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80DE7D-9AAF-4425-B162-E5BDABBC7FF5}"/>
              </a:ext>
            </a:extLst>
          </p:cNvPr>
          <p:cNvSpPr/>
          <p:nvPr/>
        </p:nvSpPr>
        <p:spPr>
          <a:xfrm>
            <a:off x="2081283" y="2513260"/>
            <a:ext cx="3343702" cy="846161"/>
          </a:xfrm>
          <a:prstGeom prst="ellipse">
            <a:avLst/>
          </a:prstGeom>
          <a:solidFill>
            <a:srgbClr val="FF0000"/>
          </a:solidFill>
          <a:ln>
            <a:solidFill>
              <a:srgbClr val="1D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Template Variable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CBC9A3-C0F1-4983-A3A0-37F981DFA2CB}"/>
              </a:ext>
            </a:extLst>
          </p:cNvPr>
          <p:cNvSpPr/>
          <p:nvPr/>
        </p:nvSpPr>
        <p:spPr>
          <a:xfrm>
            <a:off x="8145547" y="2446361"/>
            <a:ext cx="3343702" cy="846161"/>
          </a:xfrm>
          <a:prstGeom prst="ellipse">
            <a:avLst/>
          </a:prstGeom>
          <a:solidFill>
            <a:srgbClr val="FF0000"/>
          </a:solidFill>
          <a:ln>
            <a:solidFill>
              <a:srgbClr val="1D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Directive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59C856-8BB8-4BEC-BC77-7BC6EBBF1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5" y="4122051"/>
            <a:ext cx="7729904" cy="52487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F4C05D-959E-4DFC-B5B9-F58FAF666184}"/>
              </a:ext>
            </a:extLst>
          </p:cNvPr>
          <p:cNvSpPr/>
          <p:nvPr/>
        </p:nvSpPr>
        <p:spPr>
          <a:xfrm>
            <a:off x="8145547" y="5404231"/>
            <a:ext cx="3343702" cy="846161"/>
          </a:xfrm>
          <a:prstGeom prst="ellipse">
            <a:avLst/>
          </a:prstGeom>
          <a:solidFill>
            <a:srgbClr val="FF0000"/>
          </a:solidFill>
          <a:ln>
            <a:solidFill>
              <a:srgbClr val="1D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Output Property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BB9308-6F67-49FE-AE4B-424CCA1D9C6D}"/>
              </a:ext>
            </a:extLst>
          </p:cNvPr>
          <p:cNvCxnSpPr>
            <a:cxnSpLocks/>
          </p:cNvCxnSpPr>
          <p:nvPr/>
        </p:nvCxnSpPr>
        <p:spPr>
          <a:xfrm flipH="1">
            <a:off x="3125339" y="2951328"/>
            <a:ext cx="5020208" cy="1252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A323FC-2E3C-4B44-B88B-EF7046EE3C1B}"/>
              </a:ext>
            </a:extLst>
          </p:cNvPr>
          <p:cNvCxnSpPr>
            <a:stCxn id="6" idx="3"/>
          </p:cNvCxnSpPr>
          <p:nvPr/>
        </p:nvCxnSpPr>
        <p:spPr>
          <a:xfrm flipH="1">
            <a:off x="1665027" y="3235504"/>
            <a:ext cx="905930" cy="968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131845-5BED-481A-BDEC-292482828F27}"/>
              </a:ext>
            </a:extLst>
          </p:cNvPr>
          <p:cNvCxnSpPr>
            <a:stCxn id="14" idx="2"/>
          </p:cNvCxnSpPr>
          <p:nvPr/>
        </p:nvCxnSpPr>
        <p:spPr>
          <a:xfrm flipH="1" flipV="1">
            <a:off x="5145206" y="4517409"/>
            <a:ext cx="3000341" cy="1309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A5222C9-1396-40E0-AA02-B7293702B152}"/>
              </a:ext>
            </a:extLst>
          </p:cNvPr>
          <p:cNvSpPr/>
          <p:nvPr/>
        </p:nvSpPr>
        <p:spPr>
          <a:xfrm>
            <a:off x="1869743" y="5649321"/>
            <a:ext cx="3000341" cy="54932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Raise Custom Events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5D14C4D-DCC2-48A3-A78D-0F45A2F12992}"/>
              </a:ext>
            </a:extLst>
          </p:cNvPr>
          <p:cNvSpPr/>
          <p:nvPr/>
        </p:nvSpPr>
        <p:spPr>
          <a:xfrm>
            <a:off x="4801845" y="5741443"/>
            <a:ext cx="3343702" cy="326410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165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1F681B-1096-45F4-865B-84FC33B5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0" y="194395"/>
            <a:ext cx="8153899" cy="64692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7F9AB8-4BC6-4667-9973-E0F9A8BB0AF8}"/>
              </a:ext>
            </a:extLst>
          </p:cNvPr>
          <p:cNvSpPr/>
          <p:nvPr/>
        </p:nvSpPr>
        <p:spPr>
          <a:xfrm>
            <a:off x="1146412" y="4872251"/>
            <a:ext cx="1924334" cy="11737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3F0E-8A22-4460-8154-BD008A1D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69" y="3642138"/>
            <a:ext cx="6659540" cy="45219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F00494-D751-4968-AE12-B1C148E4B217}"/>
              </a:ext>
            </a:extLst>
          </p:cNvPr>
          <p:cNvCxnSpPr/>
          <p:nvPr/>
        </p:nvCxnSpPr>
        <p:spPr>
          <a:xfrm flipH="1">
            <a:off x="2852382" y="3971499"/>
            <a:ext cx="6933063" cy="1187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4746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807BF-AF64-4054-98B6-36ED038E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807"/>
            <a:ext cx="12192000" cy="51085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AF58F5-15B8-4BA4-B3C7-77C12569CB9D}"/>
              </a:ext>
            </a:extLst>
          </p:cNvPr>
          <p:cNvSpPr/>
          <p:nvPr/>
        </p:nvSpPr>
        <p:spPr>
          <a:xfrm>
            <a:off x="109182" y="4271749"/>
            <a:ext cx="832514" cy="42308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E9349-1BCB-49E5-9515-D82514857829}"/>
              </a:ext>
            </a:extLst>
          </p:cNvPr>
          <p:cNvSpPr txBox="1"/>
          <p:nvPr/>
        </p:nvSpPr>
        <p:spPr>
          <a:xfrm>
            <a:off x="163689" y="5132684"/>
            <a:ext cx="11864621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The ngForm creates a full fledged object which return all the validations of the field inside it.</a:t>
            </a:r>
          </a:p>
          <a:p>
            <a:r>
              <a:rPr lang="en-US" sz="2400" b="1" dirty="0"/>
              <a:t>We valid will returns true if the errors in the input forms are rectified. The value contains an object which holds the value of the input field in ( </a:t>
            </a:r>
            <a:r>
              <a:rPr lang="en-US" sz="2400" b="1" dirty="0">
                <a:solidFill>
                  <a:srgbClr val="FF0000"/>
                </a:solidFill>
              </a:rPr>
              <a:t>name:value </a:t>
            </a:r>
            <a:r>
              <a:rPr lang="en-US" sz="2400" b="1" dirty="0"/>
              <a:t>) JSON format. We can access by </a:t>
            </a:r>
            <a:r>
              <a:rPr lang="en-US" sz="2400" b="1" dirty="0">
                <a:solidFill>
                  <a:srgbClr val="FF0000"/>
                </a:solidFill>
              </a:rPr>
              <a:t>f.value[“firstName”] </a:t>
            </a:r>
            <a:r>
              <a:rPr lang="en-US" sz="2400" b="1" dirty="0"/>
              <a:t>or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f.value.firstName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1CB60-90BB-46BF-B302-8EB9DCD62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985" y="3945126"/>
            <a:ext cx="3362325" cy="10763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844908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9C884C-8AB7-4A8A-98E3-6C8C1DA9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1" y="734663"/>
            <a:ext cx="6048375" cy="40005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CBC82E-E9CD-488B-8333-BC5A22F70C74}"/>
              </a:ext>
            </a:extLst>
          </p:cNvPr>
          <p:cNvSpPr/>
          <p:nvPr/>
        </p:nvSpPr>
        <p:spPr>
          <a:xfrm>
            <a:off x="3335028" y="2559807"/>
            <a:ext cx="2488442" cy="18015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5F25B-2B41-4F74-93A4-A25B8C21CA2D}"/>
              </a:ext>
            </a:extLst>
          </p:cNvPr>
          <p:cNvSpPr txBox="1"/>
          <p:nvPr/>
        </p:nvSpPr>
        <p:spPr>
          <a:xfrm>
            <a:off x="504968" y="5347841"/>
            <a:ext cx="1116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ngModelGroup </a:t>
            </a:r>
            <a:r>
              <a:rPr lang="en-US" altLang="en-US" sz="2800" dirty="0">
                <a:solidFill>
                  <a:srgbClr val="444444"/>
                </a:solidFill>
              </a:rPr>
              <a:t>Creates and binds a </a:t>
            </a:r>
            <a:r>
              <a:rPr lang="en-US" altLang="en-US" sz="2400" dirty="0">
                <a:solidFill>
                  <a:srgbClr val="444444"/>
                </a:solidFill>
              </a:rPr>
              <a:t>FormGroup</a:t>
            </a:r>
            <a:r>
              <a:rPr lang="en-US" altLang="en-US" sz="2800" dirty="0">
                <a:solidFill>
                  <a:srgbClr val="444444"/>
                </a:solidFill>
              </a:rPr>
              <a:t> instance to a DOM element.</a:t>
            </a:r>
            <a:r>
              <a:rPr lang="en-US" altLang="en-US" sz="3600" dirty="0"/>
              <a:t> </a:t>
            </a:r>
            <a:endParaRPr lang="en-US" altLang="en-US" sz="54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907ECDC-1E83-4E93-966A-290A31CF4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45" y="743381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EECFD-B6C3-49CB-9EF1-E67C30C5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696" y="2804666"/>
            <a:ext cx="4867275" cy="21717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931417-57A8-4EEA-AC64-B057304D4216}"/>
              </a:ext>
            </a:extLst>
          </p:cNvPr>
          <p:cNvCxnSpPr>
            <a:cxnSpLocks/>
          </p:cNvCxnSpPr>
          <p:nvPr/>
        </p:nvCxnSpPr>
        <p:spPr>
          <a:xfrm flipH="1">
            <a:off x="2838734" y="3800595"/>
            <a:ext cx="4790364" cy="1685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2938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938B0-6CED-4733-958D-C72FC844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9" y="173013"/>
            <a:ext cx="11876162" cy="41806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7C193E-EC5E-485C-AC98-491BCF56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14" y="3787639"/>
            <a:ext cx="3959272" cy="289734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830826-306A-4576-9AA2-15B016B0E294}"/>
              </a:ext>
            </a:extLst>
          </p:cNvPr>
          <p:cNvSpPr/>
          <p:nvPr/>
        </p:nvSpPr>
        <p:spPr>
          <a:xfrm>
            <a:off x="1405719" y="1214651"/>
            <a:ext cx="3575714" cy="110546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64379-353E-444C-9B12-C69A3F63D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714" y="3965059"/>
            <a:ext cx="4916607" cy="194442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A5BCFD-2D3F-44D2-9C54-CFD69DF2FB08}"/>
              </a:ext>
            </a:extLst>
          </p:cNvPr>
          <p:cNvCxnSpPr>
            <a:stCxn id="5" idx="3"/>
          </p:cNvCxnSpPr>
          <p:nvPr/>
        </p:nvCxnSpPr>
        <p:spPr>
          <a:xfrm>
            <a:off x="4981433" y="1767385"/>
            <a:ext cx="2074460" cy="3268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0553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B0176-8B80-4183-9C33-5F3CAE2E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5" y="362659"/>
            <a:ext cx="10370405" cy="459147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9C60B1-19CB-4A5B-B4AA-4E3D9CC3C911}"/>
              </a:ext>
            </a:extLst>
          </p:cNvPr>
          <p:cNvSpPr/>
          <p:nvPr/>
        </p:nvSpPr>
        <p:spPr>
          <a:xfrm>
            <a:off x="4653886" y="5459103"/>
            <a:ext cx="6823881" cy="1036237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Validate for Particular Group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F47870-1BE6-4D62-B837-5BD710DC0812}"/>
              </a:ext>
            </a:extLst>
          </p:cNvPr>
          <p:cNvSpPr/>
          <p:nvPr/>
        </p:nvSpPr>
        <p:spPr>
          <a:xfrm>
            <a:off x="1501254" y="1364776"/>
            <a:ext cx="9144000" cy="832514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7305CD-0DF5-4829-B925-F6992EF9F5A5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6073254" y="2197290"/>
            <a:ext cx="1992573" cy="326181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176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94BFA-B9F5-4CB2-AAD0-D6ED1B9E1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276350"/>
            <a:ext cx="78962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496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CB2E74-7055-4A72-B80C-A060363A1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59" y="2587103"/>
            <a:ext cx="7999892" cy="1234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8B0578-4DB7-46B2-A7C4-D689A542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52056"/>
            <a:ext cx="5056497" cy="1849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859D92-2D3B-4DFC-958D-F48095A04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214598"/>
            <a:ext cx="5857875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1E9333-72CC-45AE-B40C-DD5FC8C62CDB}"/>
              </a:ext>
            </a:extLst>
          </p:cNvPr>
          <p:cNvSpPr/>
          <p:nvPr/>
        </p:nvSpPr>
        <p:spPr>
          <a:xfrm>
            <a:off x="4285397" y="3119364"/>
            <a:ext cx="1624084" cy="22476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A8194-D1B3-491E-AE7E-A2663AF5C4EE}"/>
              </a:ext>
            </a:extLst>
          </p:cNvPr>
          <p:cNvSpPr txBox="1"/>
          <p:nvPr/>
        </p:nvSpPr>
        <p:spPr>
          <a:xfrm>
            <a:off x="398059" y="6045958"/>
            <a:ext cx="69715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ngValue</a:t>
            </a:r>
            <a:r>
              <a:rPr lang="en-US" sz="2400" b="1" dirty="0"/>
              <a:t> is used to bind the object to the variable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69B72-4951-4D3B-BD3F-0097A565354D}"/>
              </a:ext>
            </a:extLst>
          </p:cNvPr>
          <p:cNvSpPr/>
          <p:nvPr/>
        </p:nvSpPr>
        <p:spPr>
          <a:xfrm>
            <a:off x="8188656" y="729231"/>
            <a:ext cx="3193577" cy="85980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component.ts</a:t>
            </a:r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161D61-15B5-4735-98FE-9115DCEC274A}"/>
              </a:ext>
            </a:extLst>
          </p:cNvPr>
          <p:cNvSpPr/>
          <p:nvPr/>
        </p:nvSpPr>
        <p:spPr>
          <a:xfrm>
            <a:off x="8397951" y="4819435"/>
            <a:ext cx="3193577" cy="859809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component.html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38B493-91A6-4E2E-8FFB-DD75097036B5}"/>
              </a:ext>
            </a:extLst>
          </p:cNvPr>
          <p:cNvCxnSpPr>
            <a:stCxn id="7" idx="2"/>
            <a:endCxn id="3" idx="3"/>
          </p:cNvCxnSpPr>
          <p:nvPr/>
        </p:nvCxnSpPr>
        <p:spPr>
          <a:xfrm flipH="1">
            <a:off x="5513696" y="1159136"/>
            <a:ext cx="2674960" cy="1777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A379FE-2F43-4E17-AF9E-A8D3DBB5BE42}"/>
              </a:ext>
            </a:extLst>
          </p:cNvPr>
          <p:cNvCxnSpPr>
            <a:cxnSpLocks/>
            <a:stCxn id="8" idx="0"/>
            <a:endCxn id="2" idx="3"/>
          </p:cNvCxnSpPr>
          <p:nvPr/>
        </p:nvCxnSpPr>
        <p:spPr>
          <a:xfrm flipH="1" flipV="1">
            <a:off x="8397951" y="3204238"/>
            <a:ext cx="1596789" cy="161519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8859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6C3718-37A3-4503-A620-9F147C47A97E}"/>
              </a:ext>
            </a:extLst>
          </p:cNvPr>
          <p:cNvSpPr/>
          <p:nvPr/>
        </p:nvSpPr>
        <p:spPr>
          <a:xfrm>
            <a:off x="482220" y="401556"/>
            <a:ext cx="1122755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Roboto" panose="02000000000000000000" pitchFamily="2" charset="0"/>
              </a:rPr>
              <a:t>Reactive Forms</a:t>
            </a:r>
          </a:p>
          <a:p>
            <a:endParaRPr lang="en-US" sz="240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</a:rPr>
              <a:t>Reactive forms provide a model-driven approach to handling form inputs whose values change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Reactive forms use an explicit and immutable approach to managing the state of a form at a given point in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change to the form state returns a new state, which maintains the integrity of the model between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Reactive forms are built around observable streams, where form inputs and values are provided as streams of input values, which can be accessed synchronously.</a:t>
            </a:r>
            <a:endParaRPr lang="en-US" b="1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78EC9-96C9-4A48-8C7E-B0E9CBE69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11" b="22344"/>
          <a:stretch/>
        </p:blipFill>
        <p:spPr>
          <a:xfrm>
            <a:off x="1062253" y="3725837"/>
            <a:ext cx="8839200" cy="166502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841690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1AEA0-3C80-47B1-9FCE-D773232AF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34" y="1142147"/>
            <a:ext cx="9787731" cy="45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29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9B6F8-5245-4B5C-8CE9-9EA3B310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30" y="2446670"/>
            <a:ext cx="7639369" cy="1604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CB112D-FBB9-49FB-849B-F5134F9AE861}"/>
              </a:ext>
            </a:extLst>
          </p:cNvPr>
          <p:cNvSpPr txBox="1"/>
          <p:nvPr/>
        </p:nvSpPr>
        <p:spPr>
          <a:xfrm>
            <a:off x="2129051" y="267496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84946640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4C552-8C2B-4B32-9929-2ED73AC4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18" y="1073979"/>
            <a:ext cx="8629650" cy="5419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6E8BA2-AE58-4360-AEBF-2F4876A360D4}"/>
              </a:ext>
            </a:extLst>
          </p:cNvPr>
          <p:cNvSpPr/>
          <p:nvPr/>
        </p:nvSpPr>
        <p:spPr>
          <a:xfrm>
            <a:off x="2456597" y="3016155"/>
            <a:ext cx="2879678" cy="41284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5BFEF-DA88-4391-8E5A-DA9E241AEB3F}"/>
              </a:ext>
            </a:extLst>
          </p:cNvPr>
          <p:cNvSpPr txBox="1"/>
          <p:nvPr/>
        </p:nvSpPr>
        <p:spPr>
          <a:xfrm>
            <a:off x="907718" y="303265"/>
            <a:ext cx="651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Register Reactive Forms Module in app.module.ts</a:t>
            </a:r>
          </a:p>
        </p:txBody>
      </p:sp>
    </p:spTree>
    <p:extLst>
      <p:ext uri="{BB962C8B-B14F-4D97-AF65-F5344CB8AC3E}">
        <p14:creationId xmlns:p14="http://schemas.microsoft.com/office/powerpoint/2010/main" val="127091543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1F7068-C9DE-49EF-AB29-26EA225D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0" y="202015"/>
            <a:ext cx="8971555" cy="5789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7CA5E3-3F54-444B-85FD-CC49A495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505" y="2126350"/>
            <a:ext cx="4219575" cy="230505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7190634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96C08-BB2F-4360-A607-DF43E31A3A4C}"/>
              </a:ext>
            </a:extLst>
          </p:cNvPr>
          <p:cNvSpPr txBox="1"/>
          <p:nvPr/>
        </p:nvSpPr>
        <p:spPr>
          <a:xfrm>
            <a:off x="395785" y="313898"/>
            <a:ext cx="4575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Creating Control Programmatically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52A1A-0CAC-4114-804D-AF52ECB4FB81}"/>
              </a:ext>
            </a:extLst>
          </p:cNvPr>
          <p:cNvSpPr txBox="1"/>
          <p:nvPr/>
        </p:nvSpPr>
        <p:spPr>
          <a:xfrm>
            <a:off x="395785" y="6082437"/>
            <a:ext cx="1012078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In Angular AbstractControl is the parent class for FormControl and FormGroup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9A13F-CB9C-46A9-BC6A-83337726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5" y="778975"/>
            <a:ext cx="89058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16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4C503-0FA0-4754-A2B6-9C27D322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00" y="573207"/>
            <a:ext cx="8490663" cy="6039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0AB2B-B962-43AB-90E0-B93E04786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48" y="2432663"/>
            <a:ext cx="5042931" cy="1160111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80DA81-9415-4A42-9D7B-12A1AC00D4C8}"/>
              </a:ext>
            </a:extLst>
          </p:cNvPr>
          <p:cNvCxnSpPr>
            <a:cxnSpLocks/>
          </p:cNvCxnSpPr>
          <p:nvPr/>
        </p:nvCxnSpPr>
        <p:spPr>
          <a:xfrm flipH="1">
            <a:off x="4039738" y="3592774"/>
            <a:ext cx="2931910" cy="106689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5D82A6-D9CD-47D9-BDEC-E97E26ECCEA3}"/>
              </a:ext>
            </a:extLst>
          </p:cNvPr>
          <p:cNvSpPr txBox="1"/>
          <p:nvPr/>
        </p:nvSpPr>
        <p:spPr>
          <a:xfrm>
            <a:off x="333800" y="14826"/>
            <a:ext cx="3838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Creating FormControl Object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2438A-F2E1-448A-94A8-26DC2FE8DB38}"/>
              </a:ext>
            </a:extLst>
          </p:cNvPr>
          <p:cNvSpPr/>
          <p:nvPr/>
        </p:nvSpPr>
        <p:spPr>
          <a:xfrm>
            <a:off x="2019868" y="1919218"/>
            <a:ext cx="3057099" cy="3275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8203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00525-9783-4F33-A070-9137F322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658717"/>
            <a:ext cx="8598303" cy="5996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25A3E-8AE5-4AFD-9BFA-AB31F365EE43}"/>
              </a:ext>
            </a:extLst>
          </p:cNvPr>
          <p:cNvSpPr txBox="1"/>
          <p:nvPr/>
        </p:nvSpPr>
        <p:spPr>
          <a:xfrm>
            <a:off x="300037" y="197052"/>
            <a:ext cx="328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Association with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4F1C2-1550-46F4-9415-4C69064E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475" y="1756509"/>
            <a:ext cx="4038488" cy="1508718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FD293F-D35C-4926-9A6F-48888AABBEED}"/>
              </a:ext>
            </a:extLst>
          </p:cNvPr>
          <p:cNvCxnSpPr>
            <a:cxnSpLocks/>
          </p:cNvCxnSpPr>
          <p:nvPr/>
        </p:nvCxnSpPr>
        <p:spPr>
          <a:xfrm flipH="1" flipV="1">
            <a:off x="3780431" y="1473959"/>
            <a:ext cx="4312691" cy="4710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3209F5-7B93-4CAE-B386-F4BE4F03E14B}"/>
              </a:ext>
            </a:extLst>
          </p:cNvPr>
          <p:cNvCxnSpPr/>
          <p:nvPr/>
        </p:nvCxnSpPr>
        <p:spPr>
          <a:xfrm flipH="1">
            <a:off x="5158854" y="2374710"/>
            <a:ext cx="2934268" cy="1361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FF5CC6-9DF0-43F9-A16E-C281DAFDCFD6}"/>
              </a:ext>
            </a:extLst>
          </p:cNvPr>
          <p:cNvCxnSpPr/>
          <p:nvPr/>
        </p:nvCxnSpPr>
        <p:spPr>
          <a:xfrm flipH="1">
            <a:off x="5254388" y="2756635"/>
            <a:ext cx="2961565" cy="178785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0996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B3B18-F80D-4339-8879-9773C575E96E}"/>
              </a:ext>
            </a:extLst>
          </p:cNvPr>
          <p:cNvSpPr txBox="1"/>
          <p:nvPr/>
        </p:nvSpPr>
        <p:spPr>
          <a:xfrm>
            <a:off x="382137" y="409433"/>
            <a:ext cx="3182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Adding Form 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E42F-049F-4FB2-B2A2-F2C92FF64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7" y="1331439"/>
            <a:ext cx="8802095" cy="35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846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3A5EF-37D2-4CA7-AE77-D0BE1562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301"/>
            <a:ext cx="9656499" cy="3095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75E3B3-DBDA-4D8C-B2A8-E4757EA07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73" t="32104" b="7961"/>
          <a:stretch/>
        </p:blipFill>
        <p:spPr>
          <a:xfrm>
            <a:off x="5247348" y="349977"/>
            <a:ext cx="6454115" cy="19336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E8B223-2C77-4956-B098-EF47F3E3DEC8}"/>
              </a:ext>
            </a:extLst>
          </p:cNvPr>
          <p:cNvCxnSpPr>
            <a:endCxn id="3" idx="0"/>
          </p:cNvCxnSpPr>
          <p:nvPr/>
        </p:nvCxnSpPr>
        <p:spPr>
          <a:xfrm flipH="1">
            <a:off x="4828250" y="628650"/>
            <a:ext cx="2286925" cy="215265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3405B5-B26B-4C75-8B4D-2694DC542BC4}"/>
              </a:ext>
            </a:extLst>
          </p:cNvPr>
          <p:cNvCxnSpPr/>
          <p:nvPr/>
        </p:nvCxnSpPr>
        <p:spPr>
          <a:xfrm flipH="1">
            <a:off x="5657850" y="981075"/>
            <a:ext cx="4129088" cy="261937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50EDAF-8D69-4F3E-974D-AEBA99EDD7A1}"/>
              </a:ext>
            </a:extLst>
          </p:cNvPr>
          <p:cNvSpPr/>
          <p:nvPr/>
        </p:nvSpPr>
        <p:spPr>
          <a:xfrm>
            <a:off x="1185003" y="6229350"/>
            <a:ext cx="7491153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import { Validators} from "@angular/forms";</a:t>
            </a:r>
            <a:endParaRPr lang="en-US" sz="2400" b="1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5464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4E3F0-8724-46ED-9BFF-275F8CAD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06" y="193130"/>
            <a:ext cx="11804987" cy="3441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148E2-0963-4B3A-A267-EA6D351CD39D}"/>
              </a:ext>
            </a:extLst>
          </p:cNvPr>
          <p:cNvSpPr txBox="1"/>
          <p:nvPr/>
        </p:nvSpPr>
        <p:spPr>
          <a:xfrm>
            <a:off x="467791" y="3998794"/>
            <a:ext cx="1125641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The </a:t>
            </a:r>
            <a:r>
              <a:rPr lang="en-US" sz="2800" b="1" dirty="0">
                <a:solidFill>
                  <a:srgbClr val="FF0000"/>
                </a:solidFill>
              </a:rPr>
              <a:t>form.get(‘username’) </a:t>
            </a:r>
            <a:r>
              <a:rPr lang="en-US" sz="2800" b="1" dirty="0"/>
              <a:t>returns the form control to the username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A93D4-6F68-4557-9A73-351752F4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1" y="4885741"/>
            <a:ext cx="3452062" cy="149066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7EAF3-2209-49C1-8AF3-9694ED0CF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279" y="4885741"/>
            <a:ext cx="3028950" cy="15430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119C8-2299-4CB8-AD5D-55E87FB1F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655" y="4885741"/>
            <a:ext cx="3286551" cy="17145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0224597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813AAA-BA2F-427A-B067-9042DC051649}"/>
              </a:ext>
            </a:extLst>
          </p:cNvPr>
          <p:cNvSpPr txBox="1"/>
          <p:nvPr/>
        </p:nvSpPr>
        <p:spPr>
          <a:xfrm>
            <a:off x="559558" y="846161"/>
            <a:ext cx="7671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Instead of using form.get(‘username’) we can use property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93A27-997C-43D3-8E53-CC5FDAF6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58" y="1746914"/>
            <a:ext cx="6458213" cy="3050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BCB25-0C34-4015-A916-71482583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585" y="2805326"/>
            <a:ext cx="4219575" cy="4667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0835F2-90B8-4C62-AD06-989B84126B3A}"/>
              </a:ext>
            </a:extLst>
          </p:cNvPr>
          <p:cNvCxnSpPr>
            <a:stCxn id="4" idx="1"/>
          </p:cNvCxnSpPr>
          <p:nvPr/>
        </p:nvCxnSpPr>
        <p:spPr>
          <a:xfrm flipH="1">
            <a:off x="5336275" y="3038689"/>
            <a:ext cx="2471310" cy="850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F4CDCD7-2E03-4CF7-8B97-70C9CF65F343}"/>
              </a:ext>
            </a:extLst>
          </p:cNvPr>
          <p:cNvSpPr/>
          <p:nvPr/>
        </p:nvSpPr>
        <p:spPr>
          <a:xfrm>
            <a:off x="6223378" y="5074416"/>
            <a:ext cx="4872251" cy="1205424"/>
          </a:xfrm>
          <a:prstGeom prst="ellipse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form.get(‘username’)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EB6DE7-6F35-4C77-AC06-CED75EC24071}"/>
              </a:ext>
            </a:extLst>
          </p:cNvPr>
          <p:cNvCxnSpPr/>
          <p:nvPr/>
        </p:nvCxnSpPr>
        <p:spPr>
          <a:xfrm flipH="1">
            <a:off x="8807353" y="3173966"/>
            <a:ext cx="1187355" cy="1900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76796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D79F69-4533-4916-9192-6EC67928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9" y="991773"/>
            <a:ext cx="11546464" cy="4874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A540F0-DB7E-498E-B6BF-81229BC98059}"/>
              </a:ext>
            </a:extLst>
          </p:cNvPr>
          <p:cNvSpPr txBox="1"/>
          <p:nvPr/>
        </p:nvSpPr>
        <p:spPr>
          <a:xfrm>
            <a:off x="189149" y="300266"/>
            <a:ext cx="3742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Custom Form Validators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96DB8-3A21-47A9-A327-0429C0CF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22" y="4120919"/>
            <a:ext cx="6140848" cy="257330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42F44A-4E2E-4D10-A5BA-A952F7B28A98}"/>
              </a:ext>
            </a:extLst>
          </p:cNvPr>
          <p:cNvCxnSpPr>
            <a:cxnSpLocks/>
          </p:cNvCxnSpPr>
          <p:nvPr/>
        </p:nvCxnSpPr>
        <p:spPr>
          <a:xfrm>
            <a:off x="2756848" y="3029803"/>
            <a:ext cx="2620370" cy="2524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73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46C313-412E-42EF-A5B0-1B5094B7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38" y="209853"/>
            <a:ext cx="9212238" cy="643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03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D712C5-71F5-4D06-8778-075223272667}"/>
              </a:ext>
            </a:extLst>
          </p:cNvPr>
          <p:cNvSpPr txBox="1"/>
          <p:nvPr/>
        </p:nvSpPr>
        <p:spPr>
          <a:xfrm>
            <a:off x="668740" y="832513"/>
            <a:ext cx="5610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 Angular 2 directly to Angular 4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185BD-EC58-4732-A260-04111BE5D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55" y="1601393"/>
            <a:ext cx="4191000" cy="2381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5124E8-2B08-465F-9601-C5F501AD3C74}"/>
              </a:ext>
            </a:extLst>
          </p:cNvPr>
          <p:cNvSpPr txBox="1"/>
          <p:nvPr/>
        </p:nvSpPr>
        <p:spPr>
          <a:xfrm>
            <a:off x="436117" y="4794942"/>
            <a:ext cx="11319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angular version changes with some updates after Angular 2.0 . From the Above table the core, compiler and http</a:t>
            </a:r>
          </a:p>
          <a:p>
            <a:r>
              <a:rPr lang="en-US" b="1" dirty="0"/>
              <a:t>are belongs to same version but router belongs to  Angular 3 . So in order to get rid of the confusion they introduced </a:t>
            </a:r>
          </a:p>
          <a:p>
            <a:r>
              <a:rPr lang="en-US" b="1" dirty="0"/>
              <a:t>Angular 4 with all the above features correlated</a:t>
            </a:r>
          </a:p>
        </p:txBody>
      </p:sp>
    </p:spTree>
    <p:extLst>
      <p:ext uri="{BB962C8B-B14F-4D97-AF65-F5344CB8AC3E}">
        <p14:creationId xmlns:p14="http://schemas.microsoft.com/office/powerpoint/2010/main" val="103671186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A3D121-EB3B-457B-8A62-877CD0F8CBEF}"/>
              </a:ext>
            </a:extLst>
          </p:cNvPr>
          <p:cNvSpPr/>
          <p:nvPr/>
        </p:nvSpPr>
        <p:spPr>
          <a:xfrm>
            <a:off x="427629" y="633568"/>
            <a:ext cx="10708944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&lt;div *ngIf="username.errors.cannotContainSpaces"&gt;No spaces are needed&lt;/div&gt;</a:t>
            </a:r>
            <a:endParaRPr lang="en-US" sz="2000" b="1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FEA7E-26CD-43C1-8144-680DAD43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60" y="1790124"/>
            <a:ext cx="6534079" cy="327775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2695707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8DCDB9-F90D-4B52-88C8-3D931ABB0AF5}"/>
              </a:ext>
            </a:extLst>
          </p:cNvPr>
          <p:cNvSpPr txBox="1"/>
          <p:nvPr/>
        </p:nvSpPr>
        <p:spPr>
          <a:xfrm>
            <a:off x="582304" y="1120676"/>
            <a:ext cx="110273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Asynchronous Operation</a:t>
            </a:r>
          </a:p>
          <a:p>
            <a:endParaRPr lang="en-US" sz="2400" b="1" dirty="0"/>
          </a:p>
          <a:p>
            <a:r>
              <a:rPr lang="en-US" sz="2400" b="1" dirty="0"/>
              <a:t>Validating the input by the use of server data. When fetching data from the server their may be delay . If delay occurs then the process using our code gets blocked. Our task is to wait the process till the data is loaded and this task is called Asynchronous Operation (Non-Blocking) </a:t>
            </a:r>
            <a:r>
              <a:rPr lang="en-US" sz="2400" b="1" dirty="0" err="1"/>
              <a:t>i.e</a:t>
            </a:r>
            <a:r>
              <a:rPr lang="en-US" sz="2400" b="1" dirty="0"/>
              <a:t> the process that executes the task doesn’t block while waiting</a:t>
            </a:r>
          </a:p>
        </p:txBody>
      </p:sp>
    </p:spTree>
    <p:extLst>
      <p:ext uri="{BB962C8B-B14F-4D97-AF65-F5344CB8AC3E}">
        <p14:creationId xmlns:p14="http://schemas.microsoft.com/office/powerpoint/2010/main" val="44328914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51291-AED6-4AB9-A7BE-B0BE5A04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44" y="2234833"/>
            <a:ext cx="7572375" cy="25812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23C7980-330C-4FBB-BB0E-B177F99B51D3}"/>
              </a:ext>
            </a:extLst>
          </p:cNvPr>
          <p:cNvSpPr/>
          <p:nvPr/>
        </p:nvSpPr>
        <p:spPr>
          <a:xfrm>
            <a:off x="9539785" y="2234833"/>
            <a:ext cx="2388358" cy="832514"/>
          </a:xfrm>
          <a:prstGeom prst="ellipse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setTimeOut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EED94A-605F-49B8-AC01-D604B638C239}"/>
              </a:ext>
            </a:extLst>
          </p:cNvPr>
          <p:cNvSpPr/>
          <p:nvPr/>
        </p:nvSpPr>
        <p:spPr>
          <a:xfrm>
            <a:off x="9703558" y="4494449"/>
            <a:ext cx="2388358" cy="832514"/>
          </a:xfrm>
          <a:prstGeom prst="ellipse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setInterval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DC8F44-C3DC-4DF5-8C7D-E3675E993E8B}"/>
              </a:ext>
            </a:extLst>
          </p:cNvPr>
          <p:cNvCxnSpPr>
            <a:cxnSpLocks/>
            <a:stCxn id="12" idx="3"/>
            <a:endCxn id="3" idx="3"/>
          </p:cNvCxnSpPr>
          <p:nvPr/>
        </p:nvCxnSpPr>
        <p:spPr>
          <a:xfrm flipV="1">
            <a:off x="6987654" y="2945428"/>
            <a:ext cx="2901898" cy="106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D9D4C-0101-4F89-ADA4-9FBBD05FDE3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987654" y="4005618"/>
            <a:ext cx="3065671" cy="60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E5975A3-7952-477E-AAB1-2BA678A9299F}"/>
              </a:ext>
            </a:extLst>
          </p:cNvPr>
          <p:cNvSpPr/>
          <p:nvPr/>
        </p:nvSpPr>
        <p:spPr>
          <a:xfrm>
            <a:off x="4477532" y="3766782"/>
            <a:ext cx="2510122" cy="47767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61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2FE78-3C38-4DEF-94FF-E5D013A66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7" y="968138"/>
            <a:ext cx="11247401" cy="49217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CB12E4D-82C6-43CB-B91F-694FD55D9BAA}"/>
              </a:ext>
            </a:extLst>
          </p:cNvPr>
          <p:cNvSpPr/>
          <p:nvPr/>
        </p:nvSpPr>
        <p:spPr>
          <a:xfrm>
            <a:off x="8147713" y="2654490"/>
            <a:ext cx="2961565" cy="941695"/>
          </a:xfrm>
          <a:prstGeom prst="ellipse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Timer 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964BEC-F39E-4E77-88B6-B79DFC4F9D7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585650" y="2756848"/>
            <a:ext cx="3995774" cy="3555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64277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11FC6-BB4A-40BD-B691-598C2689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480" y="1396093"/>
            <a:ext cx="6819900" cy="1990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2357FD-D922-45F2-AC5A-7169CFEE9508}"/>
              </a:ext>
            </a:extLst>
          </p:cNvPr>
          <p:cNvSpPr txBox="1"/>
          <p:nvPr/>
        </p:nvSpPr>
        <p:spPr>
          <a:xfrm>
            <a:off x="436728" y="641445"/>
            <a:ext cx="4356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Registering the Asynchronous Validator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53F3BB-7298-4DD4-9362-C16B16D91E1D}"/>
              </a:ext>
            </a:extLst>
          </p:cNvPr>
          <p:cNvSpPr/>
          <p:nvPr/>
        </p:nvSpPr>
        <p:spPr>
          <a:xfrm>
            <a:off x="1924338" y="2238233"/>
            <a:ext cx="5281683" cy="70968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1FF80-BD0E-42C2-9B92-AAFAD9953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82" y="3825720"/>
            <a:ext cx="97536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293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AAB4B-F57E-42EF-88AF-D627722C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08" y="339275"/>
            <a:ext cx="10289014" cy="3886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BBBBC9-A996-4E0B-8E40-F48059DDF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96" y="3541397"/>
            <a:ext cx="6387721" cy="297732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4611711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7D9576-EF86-4197-BCC2-F65C253FC0EC}"/>
              </a:ext>
            </a:extLst>
          </p:cNvPr>
          <p:cNvSpPr/>
          <p:nvPr/>
        </p:nvSpPr>
        <p:spPr>
          <a:xfrm>
            <a:off x="272956" y="456147"/>
            <a:ext cx="11163868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&lt;div *ngIf="username.errors.shouldBeUnique"&gt;Username Already Taken&lt;/div&gt;</a:t>
            </a:r>
            <a:endParaRPr lang="en-US" sz="2000" b="1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0C305-C8F7-4AF8-BC95-BDE5C8E3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6" y="1775630"/>
            <a:ext cx="10544175" cy="232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A43E7F-47E7-4F0F-AD5E-3E4E930E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7" y="5022515"/>
            <a:ext cx="4419600" cy="41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350780-18A6-4221-BDB4-97C14F37935A}"/>
              </a:ext>
            </a:extLst>
          </p:cNvPr>
          <p:cNvSpPr txBox="1"/>
          <p:nvPr/>
        </p:nvSpPr>
        <p:spPr>
          <a:xfrm>
            <a:off x="6773653" y="5047218"/>
            <a:ext cx="4713213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Returns true if the process get into waiting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40A8B0-6EEC-41D3-9DF5-CEC240013BE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852917" y="5232065"/>
            <a:ext cx="1920736" cy="152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9182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B0780A-4883-4D75-B8A9-9A603153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2" y="1193610"/>
            <a:ext cx="4953853" cy="2452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86B2B-E866-42A3-B6D7-F2F9B2AB7DC3}"/>
              </a:ext>
            </a:extLst>
          </p:cNvPr>
          <p:cNvSpPr txBox="1"/>
          <p:nvPr/>
        </p:nvSpPr>
        <p:spPr>
          <a:xfrm>
            <a:off x="614149" y="559558"/>
            <a:ext cx="1621149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Setting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1BA96-68DE-4313-A5E6-D715EC3C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62" y="4350802"/>
            <a:ext cx="10395529" cy="1947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956EA-D5F0-4D14-AC62-DE31B28E8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226" y="1193610"/>
            <a:ext cx="6368205" cy="245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0E23A-B925-457E-9024-D5AC08FA1C0E}"/>
              </a:ext>
            </a:extLst>
          </p:cNvPr>
          <p:cNvSpPr txBox="1"/>
          <p:nvPr/>
        </p:nvSpPr>
        <p:spPr>
          <a:xfrm>
            <a:off x="5630226" y="641160"/>
            <a:ext cx="293516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Using service to set errors</a:t>
            </a:r>
          </a:p>
        </p:txBody>
      </p:sp>
    </p:spTree>
    <p:extLst>
      <p:ext uri="{BB962C8B-B14F-4D97-AF65-F5344CB8AC3E}">
        <p14:creationId xmlns:p14="http://schemas.microsoft.com/office/powerpoint/2010/main" val="40284716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8DE0C1-15A8-4074-A681-5FE2FD89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4" y="909282"/>
            <a:ext cx="8390743" cy="5507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38363E-AE7B-4178-BA71-ADB9D27BF4A7}"/>
              </a:ext>
            </a:extLst>
          </p:cNvPr>
          <p:cNvSpPr txBox="1"/>
          <p:nvPr/>
        </p:nvSpPr>
        <p:spPr>
          <a:xfrm>
            <a:off x="766904" y="210525"/>
            <a:ext cx="316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For Nested Form Group</a:t>
            </a:r>
          </a:p>
        </p:txBody>
      </p:sp>
    </p:spTree>
    <p:extLst>
      <p:ext uri="{BB962C8B-B14F-4D97-AF65-F5344CB8AC3E}">
        <p14:creationId xmlns:p14="http://schemas.microsoft.com/office/powerpoint/2010/main" val="7174425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5B4074-F69E-4B1C-8E6C-94F8B032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6" y="387042"/>
            <a:ext cx="10700544" cy="5740803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A6DCBA6-2510-4C6C-AD53-21B33029CB44}"/>
              </a:ext>
            </a:extLst>
          </p:cNvPr>
          <p:cNvSpPr/>
          <p:nvPr/>
        </p:nvSpPr>
        <p:spPr>
          <a:xfrm>
            <a:off x="8679977" y="1678675"/>
            <a:ext cx="2033516" cy="586853"/>
          </a:xfrm>
          <a:prstGeom prst="ellipse">
            <a:avLst/>
          </a:prstGeom>
          <a:solidFill>
            <a:srgbClr val="FF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username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B77EF7-0290-406C-857E-7914720C0263}"/>
              </a:ext>
            </a:extLst>
          </p:cNvPr>
          <p:cNvSpPr/>
          <p:nvPr/>
        </p:nvSpPr>
        <p:spPr>
          <a:xfrm>
            <a:off x="8679977" y="3316407"/>
            <a:ext cx="2033516" cy="586853"/>
          </a:xfrm>
          <a:prstGeom prst="ellipse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password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EF6A39-6404-4DE0-980B-1C80CA52CF47}"/>
              </a:ext>
            </a:extLst>
          </p:cNvPr>
          <p:cNvCxnSpPr>
            <a:stCxn id="4" idx="2"/>
          </p:cNvCxnSpPr>
          <p:nvPr/>
        </p:nvCxnSpPr>
        <p:spPr>
          <a:xfrm flipH="1" flipV="1">
            <a:off x="7274257" y="3316407"/>
            <a:ext cx="1405720" cy="2934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A3BBFF-AC67-4DBE-A087-3BE21654F078}"/>
              </a:ext>
            </a:extLst>
          </p:cNvPr>
          <p:cNvCxnSpPr/>
          <p:nvPr/>
        </p:nvCxnSpPr>
        <p:spPr>
          <a:xfrm flipH="1">
            <a:off x="7970293" y="1924334"/>
            <a:ext cx="709684" cy="15012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144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0ECAE5-B3D6-4353-889B-1C68009C2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249" y="1005527"/>
            <a:ext cx="4211975" cy="2423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B921CB-D70D-446E-8C7E-DC1FFA94BCF4}"/>
              </a:ext>
            </a:extLst>
          </p:cNvPr>
          <p:cNvSpPr txBox="1"/>
          <p:nvPr/>
        </p:nvSpPr>
        <p:spPr>
          <a:xfrm>
            <a:off x="2279175" y="4981433"/>
            <a:ext cx="690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concluding there are two versions of angular , </a:t>
            </a:r>
            <a:r>
              <a:rPr lang="en-US" b="1" dirty="0"/>
              <a:t>AngularJS</a:t>
            </a:r>
            <a:r>
              <a:rPr lang="en-US" dirty="0"/>
              <a:t> and </a:t>
            </a:r>
            <a:r>
              <a:rPr lang="en-US" b="1" dirty="0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378604092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391A2-E296-4F3B-AE3F-719929D1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0" y="1907132"/>
            <a:ext cx="5105400" cy="35623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7F416-DEFC-4AC5-8F4E-4D27F33E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37" y="1793612"/>
            <a:ext cx="3691080" cy="378939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CD1CB1-80BD-422D-94A8-2155AE30E7CB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5782670" y="3688307"/>
            <a:ext cx="17037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1B7948-4B99-48AB-B1FD-E18D8CF55512}"/>
              </a:ext>
            </a:extLst>
          </p:cNvPr>
          <p:cNvSpPr txBox="1"/>
          <p:nvPr/>
        </p:nvSpPr>
        <p:spPr>
          <a:xfrm>
            <a:off x="677270" y="559558"/>
            <a:ext cx="1989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FormArray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974101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3B10B5-3B71-4919-868E-E27F17B4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1" y="433307"/>
            <a:ext cx="10922758" cy="599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6759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3B0CC0-CFF7-46EC-9297-FC430B0E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41" y="275266"/>
            <a:ext cx="9272517" cy="63074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9863C9-D424-4F69-ABE8-59CADE0E47B8}"/>
              </a:ext>
            </a:extLst>
          </p:cNvPr>
          <p:cNvSpPr/>
          <p:nvPr/>
        </p:nvSpPr>
        <p:spPr>
          <a:xfrm>
            <a:off x="3466531" y="3957851"/>
            <a:ext cx="5540991" cy="3821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9642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C333F-5C20-48D2-92A2-AF2EA48ACF34}"/>
              </a:ext>
            </a:extLst>
          </p:cNvPr>
          <p:cNvSpPr txBox="1"/>
          <p:nvPr/>
        </p:nvSpPr>
        <p:spPr>
          <a:xfrm>
            <a:off x="450376" y="272955"/>
            <a:ext cx="55409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FormBuilder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Used  for building form elements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75965E-862C-4EF9-A1B1-D3F06AA73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9" y="1780179"/>
            <a:ext cx="10879214" cy="45523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653160-1978-4DC2-9FA0-9DAF4CDE23F6}"/>
              </a:ext>
            </a:extLst>
          </p:cNvPr>
          <p:cNvSpPr/>
          <p:nvPr/>
        </p:nvSpPr>
        <p:spPr>
          <a:xfrm>
            <a:off x="8679592" y="4694829"/>
            <a:ext cx="3365339" cy="200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Using </a:t>
            </a:r>
            <a:r>
              <a:rPr lang="en-US" sz="2400" b="1" dirty="0" err="1"/>
              <a:t>FormBuilder</a:t>
            </a:r>
            <a:r>
              <a:rPr lang="en-US" sz="2400" b="1" dirty="0"/>
              <a:t> we can rewrite the code to implement same </a:t>
            </a:r>
          </a:p>
        </p:txBody>
      </p:sp>
    </p:spTree>
    <p:extLst>
      <p:ext uri="{BB962C8B-B14F-4D97-AF65-F5344CB8AC3E}">
        <p14:creationId xmlns:p14="http://schemas.microsoft.com/office/powerpoint/2010/main" val="415165152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AE7F4-FDF3-40B7-A085-37C3F9A6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81" y="2512840"/>
            <a:ext cx="5843161" cy="3755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8D378-F52E-4E7B-BD5B-8DF333FC9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07" t="13060" r="2499"/>
          <a:stretch/>
        </p:blipFill>
        <p:spPr>
          <a:xfrm>
            <a:off x="254758" y="448894"/>
            <a:ext cx="5286233" cy="23369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DFB845-0113-41C6-A959-78740F5F5CE4}"/>
              </a:ext>
            </a:extLst>
          </p:cNvPr>
          <p:cNvCxnSpPr/>
          <p:nvPr/>
        </p:nvCxnSpPr>
        <p:spPr>
          <a:xfrm>
            <a:off x="1023582" y="2320119"/>
            <a:ext cx="5595582" cy="3029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BB4180-697E-4EC7-89B8-B006887DC348}"/>
              </a:ext>
            </a:extLst>
          </p:cNvPr>
          <p:cNvCxnSpPr/>
          <p:nvPr/>
        </p:nvCxnSpPr>
        <p:spPr>
          <a:xfrm>
            <a:off x="1105469" y="1787857"/>
            <a:ext cx="5882185" cy="2797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DAAECD-2F87-4C49-8971-7C9562848D80}"/>
              </a:ext>
            </a:extLst>
          </p:cNvPr>
          <p:cNvCxnSpPr/>
          <p:nvPr/>
        </p:nvCxnSpPr>
        <p:spPr>
          <a:xfrm>
            <a:off x="1228299" y="1487606"/>
            <a:ext cx="5759355" cy="2647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AE61AC-510D-40F9-82A3-BC25DC9A271F}"/>
              </a:ext>
            </a:extLst>
          </p:cNvPr>
          <p:cNvCxnSpPr/>
          <p:nvPr/>
        </p:nvCxnSpPr>
        <p:spPr>
          <a:xfrm>
            <a:off x="1269242" y="1214651"/>
            <a:ext cx="5381769" cy="2506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29572A-7556-45AC-987B-F083EBB483B1}"/>
              </a:ext>
            </a:extLst>
          </p:cNvPr>
          <p:cNvCxnSpPr/>
          <p:nvPr/>
        </p:nvCxnSpPr>
        <p:spPr>
          <a:xfrm>
            <a:off x="1023582" y="869335"/>
            <a:ext cx="5627429" cy="2559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23530F-5958-46CF-955A-52C72954C57F}"/>
              </a:ext>
            </a:extLst>
          </p:cNvPr>
          <p:cNvCxnSpPr/>
          <p:nvPr/>
        </p:nvCxnSpPr>
        <p:spPr>
          <a:xfrm>
            <a:off x="745117" y="677795"/>
            <a:ext cx="5646585" cy="2300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FBD1F30-BFFD-413C-AB21-0472C33C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766" y="2889054"/>
            <a:ext cx="33242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5383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E8B07-BE35-4B35-93B6-4ED1FD8E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23" y="2247544"/>
            <a:ext cx="6934200" cy="4410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6D717A-056C-49A2-8988-25661C988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413" y="1039604"/>
            <a:ext cx="5024864" cy="322965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59D00D-6E05-4899-AF41-20777444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273" y="1333206"/>
            <a:ext cx="3324225" cy="34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C6E5E7-DED5-45D5-8FC6-C707234CA440}"/>
              </a:ext>
            </a:extLst>
          </p:cNvPr>
          <p:cNvSpPr txBox="1"/>
          <p:nvPr/>
        </p:nvSpPr>
        <p:spPr>
          <a:xfrm>
            <a:off x="573206" y="1128000"/>
            <a:ext cx="4780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Reactive Forms Summarize</a:t>
            </a:r>
          </a:p>
        </p:txBody>
      </p:sp>
    </p:spTree>
    <p:extLst>
      <p:ext uri="{BB962C8B-B14F-4D97-AF65-F5344CB8AC3E}">
        <p14:creationId xmlns:p14="http://schemas.microsoft.com/office/powerpoint/2010/main" val="133303129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E62FA0-05C7-45A5-AFDD-F7C9D20E44A7}"/>
              </a:ext>
            </a:extLst>
          </p:cNvPr>
          <p:cNvSpPr txBox="1"/>
          <p:nvPr/>
        </p:nvSpPr>
        <p:spPr>
          <a:xfrm>
            <a:off x="313899" y="327546"/>
            <a:ext cx="450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Consuming HTTP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66EE7-D706-4ED9-9B70-AB944433B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9" y="1204805"/>
            <a:ext cx="11295661" cy="32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153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66A7C8-A318-465D-AEF1-B824DC51E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8" y="135624"/>
            <a:ext cx="352425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3E6E1-C017-4980-9C9B-A5C1AB356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221" y="1790913"/>
            <a:ext cx="7239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2958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BDD0D-7DEE-4842-8455-FA6730242E9F}"/>
              </a:ext>
            </a:extLst>
          </p:cNvPr>
          <p:cNvSpPr txBox="1"/>
          <p:nvPr/>
        </p:nvSpPr>
        <p:spPr>
          <a:xfrm>
            <a:off x="485775" y="206694"/>
            <a:ext cx="10999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jsonplaceholder.typicode.com </a:t>
            </a:r>
            <a:r>
              <a:rPr lang="en-US" sz="2400" b="1" dirty="0"/>
              <a:t>contains a bunch of json string in server in which we can use for our demo services (for fake we can use this service for the backend)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340F0-9389-465E-976B-52BC386E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189815"/>
            <a:ext cx="9299671" cy="4915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A4FFD-9867-4FB2-BF5F-279947F8E826}"/>
              </a:ext>
            </a:extLst>
          </p:cNvPr>
          <p:cNvSpPr txBox="1"/>
          <p:nvPr/>
        </p:nvSpPr>
        <p:spPr>
          <a:xfrm>
            <a:off x="600501" y="6257685"/>
            <a:ext cx="1004608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We can send various http request for performing 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364481444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5D616-C701-4129-B115-63ADECB344FE}"/>
              </a:ext>
            </a:extLst>
          </p:cNvPr>
          <p:cNvSpPr txBox="1"/>
          <p:nvPr/>
        </p:nvSpPr>
        <p:spPr>
          <a:xfrm>
            <a:off x="532263" y="409433"/>
            <a:ext cx="2070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Getting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2BC2C-3ABE-43D6-8F11-D1EA04AF4471}"/>
              </a:ext>
            </a:extLst>
          </p:cNvPr>
          <p:cNvSpPr txBox="1"/>
          <p:nvPr/>
        </p:nvSpPr>
        <p:spPr>
          <a:xfrm>
            <a:off x="928048" y="1181846"/>
            <a:ext cx="872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Register HttpModule in app.module.ts ( import {HttpModule} from “@angular/http” 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97832-426B-4387-9377-495DC9FE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11" y="1691189"/>
            <a:ext cx="6701051" cy="45488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FB77B-D574-4992-A37A-35BEF4BC01FE}"/>
              </a:ext>
            </a:extLst>
          </p:cNvPr>
          <p:cNvSpPr/>
          <p:nvPr/>
        </p:nvSpPr>
        <p:spPr>
          <a:xfrm>
            <a:off x="3002508" y="5336275"/>
            <a:ext cx="2006221" cy="4640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43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DC358-2DB3-4085-A4E8-0C52A371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29" y="414053"/>
            <a:ext cx="10447142" cy="60298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44486B-AE22-450C-8F7E-F51EE0677D25}"/>
              </a:ext>
            </a:extLst>
          </p:cNvPr>
          <p:cNvSpPr/>
          <p:nvPr/>
        </p:nvSpPr>
        <p:spPr>
          <a:xfrm>
            <a:off x="1282890" y="2497540"/>
            <a:ext cx="2183641" cy="3684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6883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2B7202-9AFB-489A-9977-B110A58B1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6" t="5905" r="15547" b="11455"/>
          <a:stretch/>
        </p:blipFill>
        <p:spPr>
          <a:xfrm>
            <a:off x="3325504" y="736978"/>
            <a:ext cx="5540992" cy="53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1563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FBD815-B5B3-426D-B757-FBC8E91A4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36" y="328035"/>
            <a:ext cx="7484375" cy="51519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E8A65F-BDC4-4DE9-89E8-3FD55A6C3FD0}"/>
              </a:ext>
            </a:extLst>
          </p:cNvPr>
          <p:cNvSpPr/>
          <p:nvPr/>
        </p:nvSpPr>
        <p:spPr>
          <a:xfrm>
            <a:off x="2183642" y="3429000"/>
            <a:ext cx="5677468" cy="1607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CEC1F-F63D-4E65-920B-51D21B33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12" y="5267325"/>
            <a:ext cx="8096250" cy="15906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2454537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F75B2-EEAC-44B4-AF40-F3A30AE8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72" y="1194676"/>
            <a:ext cx="7085079" cy="20671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D2B53-2873-4F20-9724-9F62EF1813AE}"/>
              </a:ext>
            </a:extLst>
          </p:cNvPr>
          <p:cNvSpPr txBox="1"/>
          <p:nvPr/>
        </p:nvSpPr>
        <p:spPr>
          <a:xfrm>
            <a:off x="272742" y="491319"/>
            <a:ext cx="5108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Converting the response object to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874AD-FB5A-42F9-9474-58509D0BE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81" r="42893"/>
          <a:stretch/>
        </p:blipFill>
        <p:spPr>
          <a:xfrm>
            <a:off x="1083817" y="2913302"/>
            <a:ext cx="4880255" cy="364878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5E60B-8D0E-4056-8AEB-5CDAF2615B13}"/>
              </a:ext>
            </a:extLst>
          </p:cNvPr>
          <p:cNvCxnSpPr/>
          <p:nvPr/>
        </p:nvCxnSpPr>
        <p:spPr>
          <a:xfrm>
            <a:off x="6946710" y="3261815"/>
            <a:ext cx="0" cy="1053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3746418-B0AA-417E-B0CE-2250B35C2F7E}"/>
              </a:ext>
            </a:extLst>
          </p:cNvPr>
          <p:cNvSpPr/>
          <p:nvPr/>
        </p:nvSpPr>
        <p:spPr>
          <a:xfrm>
            <a:off x="7881584" y="1856096"/>
            <a:ext cx="2490715" cy="873456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Storing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8C172-2FEE-418C-9F60-578E123A5206}"/>
              </a:ext>
            </a:extLst>
          </p:cNvPr>
          <p:cNvCxnSpPr>
            <a:stCxn id="8" idx="4"/>
          </p:cNvCxnSpPr>
          <p:nvPr/>
        </p:nvCxnSpPr>
        <p:spPr>
          <a:xfrm flipH="1">
            <a:off x="9126941" y="2729552"/>
            <a:ext cx="1" cy="1586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9D17833-5B86-47FD-9DB9-353749D3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5783"/>
            <a:ext cx="5745364" cy="188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2959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AB8742-DD0C-49C0-BE18-CA81D305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37" y="1308479"/>
            <a:ext cx="6077518" cy="3772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5E648F-4929-43E1-927A-03C4AD5BCA6A}"/>
              </a:ext>
            </a:extLst>
          </p:cNvPr>
          <p:cNvSpPr txBox="1"/>
          <p:nvPr/>
        </p:nvSpPr>
        <p:spPr>
          <a:xfrm>
            <a:off x="596237" y="532262"/>
            <a:ext cx="3839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Display Data in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CB904-EB4E-402C-B376-C25BDD403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99" y="3628169"/>
            <a:ext cx="6486525" cy="290512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D1E905A-ECC5-40E8-8D98-291153416973}"/>
              </a:ext>
            </a:extLst>
          </p:cNvPr>
          <p:cNvCxnSpPr>
            <a:stCxn id="2" idx="2"/>
          </p:cNvCxnSpPr>
          <p:nvPr/>
        </p:nvCxnSpPr>
        <p:spPr>
          <a:xfrm rot="16200000" flipH="1">
            <a:off x="3821265" y="4894462"/>
            <a:ext cx="1033465" cy="140600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6131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2DDABD-3138-45C8-B167-752F8B6A4B70}"/>
              </a:ext>
            </a:extLst>
          </p:cNvPr>
          <p:cNvSpPr txBox="1"/>
          <p:nvPr/>
        </p:nvSpPr>
        <p:spPr>
          <a:xfrm>
            <a:off x="532263" y="682388"/>
            <a:ext cx="4151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Creating Data </a:t>
            </a:r>
            <a:r>
              <a:rPr lang="en-US" sz="2800" b="1" dirty="0">
                <a:sym typeface="Wingdings" panose="05000000000000000000" pitchFamily="2" charset="2"/>
              </a:rPr>
              <a:t> Post Data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512A0-BE56-4083-96E7-AE9E5D08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755" y="1023581"/>
            <a:ext cx="6150219" cy="5568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9737A8-071B-4B5B-98D5-871632F3A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26" y="1431166"/>
            <a:ext cx="5537757" cy="38095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F0B47-2313-441C-B267-5315C72E9FF5}"/>
              </a:ext>
            </a:extLst>
          </p:cNvPr>
          <p:cNvSpPr/>
          <p:nvPr/>
        </p:nvSpPr>
        <p:spPr>
          <a:xfrm>
            <a:off x="6660107" y="4067033"/>
            <a:ext cx="4326341" cy="17673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80DF947-A496-4AD2-B29A-66DA6132F57E}"/>
              </a:ext>
            </a:extLst>
          </p:cNvPr>
          <p:cNvCxnSpPr>
            <a:cxnSpLocks/>
          </p:cNvCxnSpPr>
          <p:nvPr/>
        </p:nvCxnSpPr>
        <p:spPr>
          <a:xfrm>
            <a:off x="4558352" y="2790967"/>
            <a:ext cx="2101755" cy="160361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61743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000DE-2038-41EC-8895-03F8321A7635}"/>
              </a:ext>
            </a:extLst>
          </p:cNvPr>
          <p:cNvSpPr txBox="1"/>
          <p:nvPr/>
        </p:nvSpPr>
        <p:spPr>
          <a:xfrm>
            <a:off x="209266" y="245659"/>
            <a:ext cx="119827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Updating data</a:t>
            </a:r>
          </a:p>
          <a:p>
            <a:endParaRPr lang="en-US" sz="2400" b="1" dirty="0"/>
          </a:p>
          <a:p>
            <a:r>
              <a:rPr lang="en-US" sz="2400" b="1" dirty="0"/>
              <a:t>Can be achieved by </a:t>
            </a:r>
            <a:r>
              <a:rPr lang="en-US" sz="2400" b="1" dirty="0">
                <a:solidFill>
                  <a:srgbClr val="FF0000"/>
                </a:solidFill>
              </a:rPr>
              <a:t>patch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FF0000"/>
                </a:solidFill>
              </a:rPr>
              <a:t>put</a:t>
            </a:r>
            <a:r>
              <a:rPr lang="en-US" sz="2400" b="1" dirty="0"/>
              <a:t> method</a:t>
            </a:r>
          </a:p>
          <a:p>
            <a:r>
              <a:rPr lang="en-US" sz="2400" b="1" dirty="0"/>
              <a:t>Patch </a:t>
            </a:r>
            <a:r>
              <a:rPr lang="en-US" sz="2400" b="1" dirty="0">
                <a:sym typeface="Wingdings" panose="05000000000000000000" pitchFamily="2" charset="2"/>
              </a:rPr>
              <a:t> update a specific property and returns full response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  [ </a:t>
            </a:r>
            <a:r>
              <a:rPr lang="en-US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this.http.patch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this.url,JSON.stringify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( {</a:t>
            </a:r>
            <a:r>
              <a:rPr lang="en-US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isRead:true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} ) ) </a:t>
            </a:r>
            <a:r>
              <a:rPr lang="en-US" sz="2400" b="1" dirty="0">
                <a:sym typeface="Wingdings" panose="05000000000000000000" pitchFamily="2" charset="2"/>
              </a:rPr>
              <a:t>]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Put  update a full request and return specific response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 	[ </a:t>
            </a:r>
            <a:r>
              <a:rPr lang="en-US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this.http.patch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this.url,JSON.stringify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( post ) ) </a:t>
            </a:r>
            <a:r>
              <a:rPr lang="en-US" sz="2400" b="1" dirty="0">
                <a:sym typeface="Wingdings" panose="05000000000000000000" pitchFamily="2" charset="2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48D88-622A-46BE-BD43-80B58DF6E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6" y="3099673"/>
            <a:ext cx="9021170" cy="3512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E796D5-B198-427D-AC82-A3C299A69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15" y="5383937"/>
            <a:ext cx="5926185" cy="147406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6448870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F88827-C740-4194-AEA9-C0EC2DE4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8" y="851925"/>
            <a:ext cx="6719677" cy="1741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A1DCE-D878-48CD-B464-3D6D61797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6" y="3737427"/>
            <a:ext cx="6828859" cy="1814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0345D-4E34-4B66-A942-A2597FCED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379" y="851925"/>
            <a:ext cx="4410075" cy="195262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1C28A6-BD09-471D-8745-F44387ADD8D4}"/>
              </a:ext>
            </a:extLst>
          </p:cNvPr>
          <p:cNvCxnSpPr>
            <a:cxnSpLocks/>
          </p:cNvCxnSpPr>
          <p:nvPr/>
        </p:nvCxnSpPr>
        <p:spPr>
          <a:xfrm>
            <a:off x="7206015" y="1712873"/>
            <a:ext cx="2483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FC38F-9643-409D-9B05-8554F6A3C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986" y="4113962"/>
            <a:ext cx="3823432" cy="106104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BF446C-C3C6-45C4-B8BD-83B4F79C44F5}"/>
              </a:ext>
            </a:extLst>
          </p:cNvPr>
          <p:cNvCxnSpPr>
            <a:stCxn id="7" idx="3"/>
          </p:cNvCxnSpPr>
          <p:nvPr/>
        </p:nvCxnSpPr>
        <p:spPr>
          <a:xfrm>
            <a:off x="7206015" y="4644486"/>
            <a:ext cx="489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B438CB-4016-4F60-B000-6AE99D58C953}"/>
              </a:ext>
            </a:extLst>
          </p:cNvPr>
          <p:cNvSpPr txBox="1"/>
          <p:nvPr/>
        </p:nvSpPr>
        <p:spPr>
          <a:xfrm>
            <a:off x="7695986" y="339970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Patch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Full Response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E7A38-A8F7-40A5-AABF-6D38AD24EC92}"/>
              </a:ext>
            </a:extLst>
          </p:cNvPr>
          <p:cNvSpPr txBox="1"/>
          <p:nvPr/>
        </p:nvSpPr>
        <p:spPr>
          <a:xfrm>
            <a:off x="7832464" y="3539852"/>
            <a:ext cx="248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specific Response</a:t>
            </a:r>
          </a:p>
        </p:txBody>
      </p:sp>
    </p:spTree>
    <p:extLst>
      <p:ext uri="{BB962C8B-B14F-4D97-AF65-F5344CB8AC3E}">
        <p14:creationId xmlns:p14="http://schemas.microsoft.com/office/powerpoint/2010/main" val="297227353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E935E2-7D5E-4620-B8A0-FDE6D30D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5" y="1542196"/>
            <a:ext cx="6676901" cy="2169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B051D3-8741-490F-9133-BBC0817A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98" y="1743217"/>
            <a:ext cx="25527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B96222-3F96-46AA-AF65-D789180F54D4}"/>
              </a:ext>
            </a:extLst>
          </p:cNvPr>
          <p:cNvCxnSpPr/>
          <p:nvPr/>
        </p:nvCxnSpPr>
        <p:spPr>
          <a:xfrm>
            <a:off x="8134066" y="1364776"/>
            <a:ext cx="0" cy="532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8DFDF1F-5B24-46F1-A050-9B6C6B8D5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498" y="3429000"/>
            <a:ext cx="2552700" cy="80209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618E80-5A32-4A5A-8A17-FCA32DABCA9A}"/>
              </a:ext>
            </a:extLst>
          </p:cNvPr>
          <p:cNvCxnSpPr/>
          <p:nvPr/>
        </p:nvCxnSpPr>
        <p:spPr>
          <a:xfrm>
            <a:off x="9034818" y="2279176"/>
            <a:ext cx="0" cy="1433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4869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0D2CC5-C6FD-43C3-849F-C595FC17AE26}"/>
              </a:ext>
            </a:extLst>
          </p:cNvPr>
          <p:cNvSpPr txBox="1"/>
          <p:nvPr/>
        </p:nvSpPr>
        <p:spPr>
          <a:xfrm>
            <a:off x="382138" y="382138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Deleting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86641-B256-498E-952B-446EC92B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63" y="1314592"/>
            <a:ext cx="9639920" cy="36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6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53D7D-FF8B-4499-B5C8-18BA12F5A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89" y="797967"/>
            <a:ext cx="8196263" cy="496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0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199C8D-6903-480E-A306-0C9BAB26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71" y="558492"/>
            <a:ext cx="8444457" cy="57410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31BDCE-57BD-46F6-A109-A2B593971900}"/>
              </a:ext>
            </a:extLst>
          </p:cNvPr>
          <p:cNvSpPr/>
          <p:nvPr/>
        </p:nvSpPr>
        <p:spPr>
          <a:xfrm>
            <a:off x="2074460" y="3589361"/>
            <a:ext cx="3207224" cy="2538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965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E3D563-4FFC-4470-84F3-22D01072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35" y="452438"/>
            <a:ext cx="9349616" cy="2976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2E937-FABB-4FCA-B51C-C94A7EEA6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85" y="3605567"/>
            <a:ext cx="5420365" cy="22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166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7F82E-50B5-4B77-B871-E922D24BF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6" t="60758" r="12218" b="7488"/>
          <a:stretch/>
        </p:blipFill>
        <p:spPr>
          <a:xfrm>
            <a:off x="539156" y="462316"/>
            <a:ext cx="5732060" cy="16206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5CF989-ABA5-4F55-A8C8-B0598907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4" y="2992699"/>
            <a:ext cx="5381625" cy="3343275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BBDA7D1A-3150-4929-B0E7-8B2F13DD17E5}"/>
              </a:ext>
            </a:extLst>
          </p:cNvPr>
          <p:cNvSpPr/>
          <p:nvPr/>
        </p:nvSpPr>
        <p:spPr>
          <a:xfrm>
            <a:off x="2947916" y="2082989"/>
            <a:ext cx="464024" cy="90971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902DC-96FF-4E89-90DD-CFA4B0931877}"/>
              </a:ext>
            </a:extLst>
          </p:cNvPr>
          <p:cNvSpPr txBox="1"/>
          <p:nvPr/>
        </p:nvSpPr>
        <p:spPr>
          <a:xfrm>
            <a:off x="6582772" y="2346368"/>
            <a:ext cx="43945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Do not call http get method in constructor instead use </a:t>
            </a:r>
            <a:r>
              <a:rPr lang="en-US" b="1" dirty="0" err="1"/>
              <a:t>ngOnInit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423337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9405EA-C71B-414C-BFA2-D4EDAD1E682F}"/>
              </a:ext>
            </a:extLst>
          </p:cNvPr>
          <p:cNvSpPr/>
          <p:nvPr/>
        </p:nvSpPr>
        <p:spPr>
          <a:xfrm>
            <a:off x="1358039" y="1538365"/>
            <a:ext cx="8872301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Separation of Concerns or Single Responsibility Principle</a:t>
            </a:r>
          </a:p>
          <a:p>
            <a:endParaRPr lang="en-US" sz="2400" b="1" dirty="0"/>
          </a:p>
          <a:p>
            <a:r>
              <a:rPr lang="en-US" sz="2400" b="1" dirty="0">
                <a:sym typeface="Wingdings" panose="05000000000000000000" pitchFamily="2" charset="2"/>
              </a:rPr>
              <a:t>states that each class should only has single responsibility</a:t>
            </a: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r>
              <a:rPr lang="en-US" sz="2400" b="1" dirty="0">
                <a:sym typeface="Wingdings" panose="05000000000000000000" pitchFamily="2" charset="2"/>
              </a:rPr>
              <a:t>We have to maintain each class for post , get , put , patch and delete</a:t>
            </a: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r>
              <a:rPr lang="en-US" sz="2400" b="1" dirty="0">
                <a:sym typeface="Wingdings" panose="05000000000000000000" pitchFamily="2" charset="2"/>
              </a:rPr>
              <a:t>Unit test fails  server fails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Automation test fails  http calls slow down automated test</a:t>
            </a:r>
          </a:p>
        </p:txBody>
      </p:sp>
    </p:spTree>
    <p:extLst>
      <p:ext uri="{BB962C8B-B14F-4D97-AF65-F5344CB8AC3E}">
        <p14:creationId xmlns:p14="http://schemas.microsoft.com/office/powerpoint/2010/main" val="9572694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A0DF2-8AA3-4B53-A986-480931AD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0"/>
            <a:ext cx="8621496" cy="39941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A66681-0969-4A51-8865-FA952C66F9E5}"/>
              </a:ext>
            </a:extLst>
          </p:cNvPr>
          <p:cNvSpPr/>
          <p:nvPr/>
        </p:nvSpPr>
        <p:spPr>
          <a:xfrm>
            <a:off x="2513940" y="5256536"/>
            <a:ext cx="281673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Unit test fails  server fails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284B67-A340-4511-AEE6-EA723D768C8D}"/>
              </a:ext>
            </a:extLst>
          </p:cNvPr>
          <p:cNvSpPr/>
          <p:nvPr/>
        </p:nvSpPr>
        <p:spPr>
          <a:xfrm>
            <a:off x="5936563" y="5252239"/>
            <a:ext cx="599612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Automation test fails  http calls slow down automated test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FB0802-B73A-489A-8CC8-C1546BED2EB5}"/>
              </a:ext>
            </a:extLst>
          </p:cNvPr>
          <p:cNvCxnSpPr/>
          <p:nvPr/>
        </p:nvCxnSpPr>
        <p:spPr>
          <a:xfrm flipH="1">
            <a:off x="3952725" y="3484855"/>
            <a:ext cx="1433015" cy="179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654130-3FBF-44C3-AD0B-6E3B82F52694}"/>
              </a:ext>
            </a:extLst>
          </p:cNvPr>
          <p:cNvCxnSpPr>
            <a:cxnSpLocks/>
          </p:cNvCxnSpPr>
          <p:nvPr/>
        </p:nvCxnSpPr>
        <p:spPr>
          <a:xfrm>
            <a:off x="6625636" y="3484854"/>
            <a:ext cx="1030666" cy="179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4D17DCA-7A83-4178-BC21-B93855FF7C19}"/>
              </a:ext>
            </a:extLst>
          </p:cNvPr>
          <p:cNvSpPr/>
          <p:nvPr/>
        </p:nvSpPr>
        <p:spPr>
          <a:xfrm>
            <a:off x="6423469" y="4152070"/>
            <a:ext cx="103066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Rectify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324F8E-ACBC-4C85-9701-33B935751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6" t="14742" r="6171" b="10958"/>
          <a:stretch/>
        </p:blipFill>
        <p:spPr>
          <a:xfrm>
            <a:off x="3143387" y="3698232"/>
            <a:ext cx="2916536" cy="1087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205F76B-D129-49E6-9F77-A1BA640A1746}"/>
              </a:ext>
            </a:extLst>
          </p:cNvPr>
          <p:cNvSpPr/>
          <p:nvPr/>
        </p:nvSpPr>
        <p:spPr>
          <a:xfrm>
            <a:off x="21636" y="4336736"/>
            <a:ext cx="2019976" cy="8840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Doesn’t make http calls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BCC72-7AA6-4D1A-94A1-B51E89426D4B}"/>
              </a:ext>
            </a:extLst>
          </p:cNvPr>
          <p:cNvCxnSpPr>
            <a:stCxn id="13" idx="6"/>
            <a:endCxn id="12" idx="1"/>
          </p:cNvCxnSpPr>
          <p:nvPr/>
        </p:nvCxnSpPr>
        <p:spPr>
          <a:xfrm flipV="1">
            <a:off x="2041612" y="4241960"/>
            <a:ext cx="1101775" cy="53681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6605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3CB4A-E144-4BF4-9AF5-3653512FB670}"/>
              </a:ext>
            </a:extLst>
          </p:cNvPr>
          <p:cNvSpPr txBox="1"/>
          <p:nvPr/>
        </p:nvSpPr>
        <p:spPr>
          <a:xfrm>
            <a:off x="1351127" y="1323833"/>
            <a:ext cx="8920904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Extracting A Service ( </a:t>
            </a:r>
            <a:r>
              <a:rPr lang="en-US" sz="2800" b="1" dirty="0">
                <a:solidFill>
                  <a:srgbClr val="FF0000"/>
                </a:solidFill>
              </a:rPr>
              <a:t>ng g s post </a:t>
            </a:r>
            <a:r>
              <a:rPr lang="en-US" sz="2800" b="1" dirty="0"/>
              <a:t>)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the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Register service in the provider for Dependency Injection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a service folder inside src/app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Move the services inside the service folder</a:t>
            </a:r>
          </a:p>
        </p:txBody>
      </p:sp>
    </p:spTree>
    <p:extLst>
      <p:ext uri="{BB962C8B-B14F-4D97-AF65-F5344CB8AC3E}">
        <p14:creationId xmlns:p14="http://schemas.microsoft.com/office/powerpoint/2010/main" val="105903339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9C6CC6-7A85-4DC0-8169-7969AE5D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5" y="414891"/>
            <a:ext cx="8884693" cy="6219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E2B138-9D5C-4051-9799-E02DD6C2ED04}"/>
              </a:ext>
            </a:extLst>
          </p:cNvPr>
          <p:cNvSpPr/>
          <p:nvPr/>
        </p:nvSpPr>
        <p:spPr>
          <a:xfrm>
            <a:off x="6096000" y="5186149"/>
            <a:ext cx="5709313" cy="1255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the service acts as the bridge between the component and the server</a:t>
            </a:r>
          </a:p>
        </p:txBody>
      </p:sp>
    </p:spTree>
    <p:extLst>
      <p:ext uri="{BB962C8B-B14F-4D97-AF65-F5344CB8AC3E}">
        <p14:creationId xmlns:p14="http://schemas.microsoft.com/office/powerpoint/2010/main" val="78154126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0EC2FA-06F5-47C8-AE09-9E57463F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0" y="114371"/>
            <a:ext cx="7670398" cy="66094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FC74FF-155F-493D-B23C-DC9B9E10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995" y="1583140"/>
            <a:ext cx="4895645" cy="3426952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A6C139-1060-4E47-BB83-2A0A8125CCF8}"/>
              </a:ext>
            </a:extLst>
          </p:cNvPr>
          <p:cNvCxnSpPr/>
          <p:nvPr/>
        </p:nvCxnSpPr>
        <p:spPr>
          <a:xfrm flipH="1">
            <a:off x="4039559" y="4203510"/>
            <a:ext cx="3685074" cy="105087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46293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62A62B-326B-4B5D-8F8B-4A6D1C9B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51" y="371830"/>
            <a:ext cx="8884906" cy="59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177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17AA54-34D2-43FF-BF59-BFCFC81F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79" y="114993"/>
            <a:ext cx="9018042" cy="66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1354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C02ED-1D8B-4588-8390-DC6371642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42" y="1573117"/>
            <a:ext cx="9303515" cy="3711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4F570-E03E-4AC0-A035-55AEBBE13449}"/>
              </a:ext>
            </a:extLst>
          </p:cNvPr>
          <p:cNvSpPr txBox="1"/>
          <p:nvPr/>
        </p:nvSpPr>
        <p:spPr>
          <a:xfrm>
            <a:off x="777922" y="491319"/>
            <a:ext cx="4071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Handling Errors </a:t>
            </a:r>
            <a:r>
              <a:rPr lang="en-US" sz="2800" b="1" dirty="0">
                <a:sym typeface="Wingdings" panose="05000000000000000000" pitchFamily="2" charset="2"/>
              </a:rPr>
              <a:t> 2 types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629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BE3033-071E-4877-8BE4-7A91FA0E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7"/>
          <a:stretch/>
        </p:blipFill>
        <p:spPr>
          <a:xfrm>
            <a:off x="335152" y="514200"/>
            <a:ext cx="2339809" cy="6731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54B78F-9B47-444D-88AA-E2FC5CEA4D20}"/>
              </a:ext>
            </a:extLst>
          </p:cNvPr>
          <p:cNvSpPr/>
          <p:nvPr/>
        </p:nvSpPr>
        <p:spPr>
          <a:xfrm>
            <a:off x="335151" y="1501254"/>
            <a:ext cx="105694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TypeScript is an open-source object-oriented programing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It is developed and maintained by Microsoft under Apache 2 license.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TypeScript is a strongly typed superset of JavaScript that compiles to plain JavaScript.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TypeScript is a language for application-scale JavaScript development.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TypeScript is not directly run on the browser. It needs a compiler to compile and generate in JavaScript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TypeScript source file is in ".</a:t>
            </a:r>
            <a:r>
              <a:rPr lang="en-US" dirty="0" err="1"/>
              <a:t>ts</a:t>
            </a:r>
            <a:r>
              <a:rPr lang="en-US" dirty="0"/>
              <a:t>" extension. We can use any valid ".</a:t>
            </a:r>
            <a:r>
              <a:rPr lang="en-US" dirty="0" err="1"/>
              <a:t>js</a:t>
            </a:r>
            <a:r>
              <a:rPr lang="en-US" dirty="0"/>
              <a:t>" file by renaming it to ".</a:t>
            </a:r>
            <a:r>
              <a:rPr lang="en-US" dirty="0" err="1"/>
              <a:t>ts</a:t>
            </a:r>
            <a:r>
              <a:rPr lang="en-US" dirty="0"/>
              <a:t>"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TypeScript is the ES6 version of JavaScript with some additional features.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85BF1-D258-4834-BB80-731A364E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080" y="4247082"/>
            <a:ext cx="3152775" cy="221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8294D-C331-470A-9B51-F929BC02E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646" y="4077772"/>
            <a:ext cx="3475274" cy="25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7901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8EBFB-11E6-4D4F-A252-FF315A8E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96" y="1823967"/>
            <a:ext cx="7788607" cy="342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34D89B-EA23-4CA0-8162-F833F2C25D08}"/>
              </a:ext>
            </a:extLst>
          </p:cNvPr>
          <p:cNvSpPr txBox="1"/>
          <p:nvPr/>
        </p:nvSpPr>
        <p:spPr>
          <a:xfrm>
            <a:off x="1328096" y="887104"/>
            <a:ext cx="4208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Handling Unexpected Error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1EB615A-F037-4AAF-9F61-240929A49DF6}"/>
              </a:ext>
            </a:extLst>
          </p:cNvPr>
          <p:cNvSpPr/>
          <p:nvPr/>
        </p:nvSpPr>
        <p:spPr>
          <a:xfrm>
            <a:off x="586854" y="3862316"/>
            <a:ext cx="1746913" cy="523220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9837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32CD0-C427-4713-80F1-67F35F13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48" y="1131840"/>
            <a:ext cx="7096054" cy="53513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8904-F24A-4474-AB45-B4CD4BE82872}"/>
              </a:ext>
            </a:extLst>
          </p:cNvPr>
          <p:cNvSpPr txBox="1"/>
          <p:nvPr/>
        </p:nvSpPr>
        <p:spPr>
          <a:xfrm>
            <a:off x="2334548" y="374762"/>
            <a:ext cx="326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Handling Expected Error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490F206-C03F-42DA-8B84-DA1CDB92FBC2}"/>
              </a:ext>
            </a:extLst>
          </p:cNvPr>
          <p:cNvSpPr/>
          <p:nvPr/>
        </p:nvSpPr>
        <p:spPr>
          <a:xfrm>
            <a:off x="504967" y="3807539"/>
            <a:ext cx="2538484" cy="614336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208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E9CAD-85C3-4177-AE42-F70FEA7BB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5" y="256535"/>
            <a:ext cx="9814111" cy="1340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912D5-A635-456B-B40F-AFCF5DE0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45" y="1596788"/>
            <a:ext cx="11220298" cy="444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7525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57559-21D0-41FC-9EFA-9018829B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22" y="1658202"/>
            <a:ext cx="10226356" cy="35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1553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DBF09-8689-406A-90F4-B10C7CCA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7" y="361666"/>
            <a:ext cx="10514858" cy="434681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2C19D-4B73-42EA-B0CB-C37FA7912FC9}"/>
              </a:ext>
            </a:extLst>
          </p:cNvPr>
          <p:cNvSpPr/>
          <p:nvPr/>
        </p:nvSpPr>
        <p:spPr>
          <a:xfrm>
            <a:off x="3862316" y="5418161"/>
            <a:ext cx="5431809" cy="1187355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Implementing Navigation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FB9590-F8EB-4200-BA2C-D44A32F3A4D5}"/>
              </a:ext>
            </a:extLst>
          </p:cNvPr>
          <p:cNvCxnSpPr/>
          <p:nvPr/>
        </p:nvCxnSpPr>
        <p:spPr>
          <a:xfrm flipH="1">
            <a:off x="7574507" y="3985146"/>
            <a:ext cx="1719618" cy="1433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79505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FFBA0-6578-401C-B112-0EDA2D14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8" y="2090737"/>
            <a:ext cx="7038975" cy="2676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9192EE-E1E8-4D33-AE84-538AD92372CB}"/>
              </a:ext>
            </a:extLst>
          </p:cNvPr>
          <p:cNvSpPr txBox="1"/>
          <p:nvPr/>
        </p:nvSpPr>
        <p:spPr>
          <a:xfrm>
            <a:off x="313898" y="398416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Navigation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EA5B03-8CE4-44DB-9950-B05371937F5F}"/>
              </a:ext>
            </a:extLst>
          </p:cNvPr>
          <p:cNvSpPr/>
          <p:nvPr/>
        </p:nvSpPr>
        <p:spPr>
          <a:xfrm>
            <a:off x="8097672" y="206307"/>
            <a:ext cx="3780430" cy="968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of Component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4DE3AE-D2A5-4256-9060-26A7AD10DDB6}"/>
              </a:ext>
            </a:extLst>
          </p:cNvPr>
          <p:cNvSpPr/>
          <p:nvPr/>
        </p:nvSpPr>
        <p:spPr>
          <a:xfrm>
            <a:off x="8247797" y="5198206"/>
            <a:ext cx="3780430" cy="968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 corresponding component when given route becomes active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691F582-F943-4C9A-905A-306AFC95C7C8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777442" y="1175298"/>
            <a:ext cx="3210445" cy="163038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B48169D-E714-464A-A1BB-884FCE24C42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550925" y="3289110"/>
            <a:ext cx="2250503" cy="205100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62649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1699C-46DE-41D2-B3A5-46993DB5A03A}"/>
              </a:ext>
            </a:extLst>
          </p:cNvPr>
          <p:cNvSpPr txBox="1"/>
          <p:nvPr/>
        </p:nvSpPr>
        <p:spPr>
          <a:xfrm>
            <a:off x="764275" y="641445"/>
            <a:ext cx="5821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Configure the Routes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>
                <a:solidFill>
                  <a:srgbClr val="FF0000"/>
                </a:solidFill>
              </a:rPr>
              <a:t>RouterModule</a:t>
            </a:r>
            <a:r>
              <a:rPr lang="en-US" dirty="0"/>
              <a:t> from angular/router in app.module.ts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CA2A8-75B9-48E0-ACCA-68FF5393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5" y="2001885"/>
            <a:ext cx="8993874" cy="43837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23766C-B5D3-4C28-8594-94D68DD971C4}"/>
              </a:ext>
            </a:extLst>
          </p:cNvPr>
          <p:cNvSpPr/>
          <p:nvPr/>
        </p:nvSpPr>
        <p:spPr>
          <a:xfrm>
            <a:off x="1105469" y="3848669"/>
            <a:ext cx="8065827" cy="221093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1845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BDF4A1-3A71-4A95-906A-D9ECB6571035}"/>
              </a:ext>
            </a:extLst>
          </p:cNvPr>
          <p:cNvSpPr txBox="1"/>
          <p:nvPr/>
        </p:nvSpPr>
        <p:spPr>
          <a:xfrm>
            <a:off x="600501" y="696036"/>
            <a:ext cx="3363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Adding Router Outlet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AA838-DB63-46E9-AD78-591B4F2D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1559612"/>
            <a:ext cx="5975274" cy="2439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7B24C4-0351-4906-B2E9-800AA769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1" y="4339150"/>
            <a:ext cx="10454186" cy="2161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63285C-C8FF-4FCE-B9FE-5288EC66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413" y="1683828"/>
            <a:ext cx="3733800" cy="21907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8698561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5FE480-8773-4F00-B30F-222C98C5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3" y="880281"/>
            <a:ext cx="10256934" cy="1397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CE5161-1BF8-4EEA-ABA0-6BCB20FEC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3" y="4388963"/>
            <a:ext cx="10529889" cy="1224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18BC8-CC2F-4B11-9536-11B4CFFB86C0}"/>
              </a:ext>
            </a:extLst>
          </p:cNvPr>
          <p:cNvSpPr txBox="1"/>
          <p:nvPr/>
        </p:nvSpPr>
        <p:spPr>
          <a:xfrm>
            <a:off x="552093" y="188731"/>
            <a:ext cx="2222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Add Router Link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26ED40-BABC-41AF-8C57-C0F56FB70034}"/>
              </a:ext>
            </a:extLst>
          </p:cNvPr>
          <p:cNvSpPr/>
          <p:nvPr/>
        </p:nvSpPr>
        <p:spPr>
          <a:xfrm>
            <a:off x="552093" y="2828836"/>
            <a:ext cx="10529889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This is a bad practice of using href tag in angular because using href tag will refresh the entire page i.e. routing is useless</a:t>
            </a:r>
          </a:p>
          <a:p>
            <a:r>
              <a:rPr lang="en-US" sz="2000" b="1" dirty="0"/>
              <a:t>	Href </a:t>
            </a:r>
            <a:r>
              <a:rPr lang="en-US" sz="2000" b="1" dirty="0">
                <a:sym typeface="Wingdings" panose="05000000000000000000" pitchFamily="2" charset="2"/>
              </a:rPr>
              <a:t> download all package</a:t>
            </a:r>
          </a:p>
          <a:p>
            <a:r>
              <a:rPr lang="en-US" sz="2000" b="1" dirty="0">
                <a:sym typeface="Wingdings" panose="05000000000000000000" pitchFamily="2" charset="2"/>
              </a:rPr>
              <a:t>	routeLink  download only the specific component package</a:t>
            </a:r>
            <a:endParaRPr lang="en-US" sz="20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5BF49A-2DAB-4EA3-8207-08D64E4A9DBF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581934" y="2277968"/>
            <a:ext cx="98626" cy="550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40476D-D9C5-44F2-B3FE-ACAC66E8F469}"/>
              </a:ext>
            </a:extLst>
          </p:cNvPr>
          <p:cNvSpPr txBox="1"/>
          <p:nvPr/>
        </p:nvSpPr>
        <p:spPr>
          <a:xfrm>
            <a:off x="206991" y="5961383"/>
            <a:ext cx="1177801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Using RouteLink the resources  where downloaded for only the first time and this technique is called </a:t>
            </a:r>
            <a:r>
              <a:rPr lang="en-US" sz="2000" b="1" dirty="0">
                <a:solidFill>
                  <a:srgbClr val="FF0000"/>
                </a:solidFill>
              </a:rPr>
              <a:t>Single Page Application</a:t>
            </a:r>
            <a:r>
              <a:rPr lang="en-US" sz="2000" b="1" dirty="0"/>
              <a:t> (SPA)</a:t>
            </a:r>
          </a:p>
        </p:txBody>
      </p:sp>
    </p:spTree>
    <p:extLst>
      <p:ext uri="{BB962C8B-B14F-4D97-AF65-F5344CB8AC3E}">
        <p14:creationId xmlns:p14="http://schemas.microsoft.com/office/powerpoint/2010/main" val="40908978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CFEE4-911A-426B-87D9-21A85936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9" y="2122440"/>
            <a:ext cx="11311147" cy="1685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6AB562-559D-40E0-979F-5E219268837B}"/>
              </a:ext>
            </a:extLst>
          </p:cNvPr>
          <p:cNvSpPr txBox="1"/>
          <p:nvPr/>
        </p:nvSpPr>
        <p:spPr>
          <a:xfrm>
            <a:off x="268759" y="4406054"/>
            <a:ext cx="1023158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Since we use the </a:t>
            </a:r>
            <a:r>
              <a:rPr lang="en-US" sz="2800" b="1" dirty="0" err="1"/>
              <a:t>routerLink</a:t>
            </a:r>
            <a:r>
              <a:rPr lang="en-US" sz="2800" b="1" dirty="0"/>
              <a:t> we can bind the parameter with the </a:t>
            </a:r>
            <a:r>
              <a:rPr lang="en-US" sz="2800" b="1" dirty="0" err="1"/>
              <a:t>url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[</a:t>
            </a:r>
            <a:r>
              <a:rPr lang="en-US" sz="2800" b="1" dirty="0" err="1"/>
              <a:t>routerLink</a:t>
            </a:r>
            <a:r>
              <a:rPr lang="en-US" sz="2800" b="1" dirty="0"/>
              <a:t>]=“[ path , routeArgs1 , routeArgs2 , …………]”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7D396-433C-4C59-AEBA-7557BD474422}"/>
              </a:ext>
            </a:extLst>
          </p:cNvPr>
          <p:cNvSpPr txBox="1"/>
          <p:nvPr/>
        </p:nvSpPr>
        <p:spPr>
          <a:xfrm>
            <a:off x="412757" y="464027"/>
            <a:ext cx="34105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For Route Parameters</a:t>
            </a:r>
          </a:p>
        </p:txBody>
      </p:sp>
    </p:spTree>
    <p:extLst>
      <p:ext uri="{BB962C8B-B14F-4D97-AF65-F5344CB8AC3E}">
        <p14:creationId xmlns:p14="http://schemas.microsoft.com/office/powerpoint/2010/main" val="4198356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01FFD-A798-41CA-AB44-A4728204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6" y="390880"/>
            <a:ext cx="3424166" cy="585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D6999E-6D36-4D3F-85C1-7977B5901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9" y="1344373"/>
            <a:ext cx="11576761" cy="41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01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8AAF0-8724-4C82-9B21-D9E0DB730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61" y="1406225"/>
            <a:ext cx="9129827" cy="1371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861929-3CB7-4F37-9B2F-431FE55F5C65}"/>
              </a:ext>
            </a:extLst>
          </p:cNvPr>
          <p:cNvSpPr txBox="1"/>
          <p:nvPr/>
        </p:nvSpPr>
        <p:spPr>
          <a:xfrm>
            <a:off x="545911" y="402283"/>
            <a:ext cx="7429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RouterLinkActive are used to dynamically apply CSS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233ED-27C2-496C-B126-B28E2D94B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61" y="3319534"/>
            <a:ext cx="3705225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E5FA3-C7FE-4D3B-8E43-B185B95E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38" y="3319534"/>
            <a:ext cx="4457700" cy="2305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00973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FF35E-17A3-45F2-B88C-22190761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91" y="2635085"/>
            <a:ext cx="8910664" cy="2242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D57AE-C550-4FD2-BB9B-CD14B2EC1BE8}"/>
              </a:ext>
            </a:extLst>
          </p:cNvPr>
          <p:cNvSpPr txBox="1"/>
          <p:nvPr/>
        </p:nvSpPr>
        <p:spPr>
          <a:xfrm>
            <a:off x="1214650" y="1514901"/>
            <a:ext cx="6006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Retreiving Parameter value inside component</a:t>
            </a:r>
          </a:p>
        </p:txBody>
      </p:sp>
    </p:spTree>
    <p:extLst>
      <p:ext uri="{BB962C8B-B14F-4D97-AF65-F5344CB8AC3E}">
        <p14:creationId xmlns:p14="http://schemas.microsoft.com/office/powerpoint/2010/main" val="247954169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10AA6-FE0E-43FF-85F2-25EF95AB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29" y="172740"/>
            <a:ext cx="9066450" cy="6512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374F16-5833-4800-B858-2151CDFCE375}"/>
              </a:ext>
            </a:extLst>
          </p:cNvPr>
          <p:cNvSpPr/>
          <p:nvPr/>
        </p:nvSpPr>
        <p:spPr>
          <a:xfrm>
            <a:off x="1392072" y="3534770"/>
            <a:ext cx="5281683" cy="22928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37ADB-5272-4F56-A9AD-8907CD7A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953" y="4490113"/>
            <a:ext cx="3915218" cy="203137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0CA54C-80EE-4047-B959-7909CE9CF9D4}"/>
              </a:ext>
            </a:extLst>
          </p:cNvPr>
          <p:cNvCxnSpPr/>
          <p:nvPr/>
        </p:nvCxnSpPr>
        <p:spPr>
          <a:xfrm>
            <a:off x="4299045" y="5090615"/>
            <a:ext cx="36569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78623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347F8F-56E9-42CC-97CB-6ABE79E5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22" y="743661"/>
            <a:ext cx="4486275" cy="31051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BDB0B3B-AA4A-4D8D-BC10-4C5C95ABB70B}"/>
              </a:ext>
            </a:extLst>
          </p:cNvPr>
          <p:cNvSpPr/>
          <p:nvPr/>
        </p:nvSpPr>
        <p:spPr>
          <a:xfrm>
            <a:off x="6741993" y="496331"/>
            <a:ext cx="4012441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Specific Value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C2D347-D301-4AD8-A33D-394BFF50FF5F}"/>
              </a:ext>
            </a:extLst>
          </p:cNvPr>
          <p:cNvSpPr/>
          <p:nvPr/>
        </p:nvSpPr>
        <p:spPr>
          <a:xfrm>
            <a:off x="6741992" y="2028222"/>
            <a:ext cx="4012441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all parameter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D47F60-F8F5-48E6-86BD-732FFA293E99}"/>
              </a:ext>
            </a:extLst>
          </p:cNvPr>
          <p:cNvSpPr/>
          <p:nvPr/>
        </p:nvSpPr>
        <p:spPr>
          <a:xfrm>
            <a:off x="6741992" y="3656071"/>
            <a:ext cx="4012441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whether the key exists in the parameter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C71E99-C6AE-4CED-B0BA-7ED60ACF4B6A}"/>
              </a:ext>
            </a:extLst>
          </p:cNvPr>
          <p:cNvSpPr/>
          <p:nvPr/>
        </p:nvSpPr>
        <p:spPr>
          <a:xfrm>
            <a:off x="6741992" y="5283920"/>
            <a:ext cx="4012441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Returns All Key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AD79E-5CC7-4127-843A-B214CF76A55D}"/>
              </a:ext>
            </a:extLst>
          </p:cNvPr>
          <p:cNvCxnSpPr>
            <a:endCxn id="3" idx="2"/>
          </p:cNvCxnSpPr>
          <p:nvPr/>
        </p:nvCxnSpPr>
        <p:spPr>
          <a:xfrm flipV="1">
            <a:off x="3070746" y="1083185"/>
            <a:ext cx="3671247" cy="12130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92BEDD-3820-4AA7-8016-16CB2F1D9CFE}"/>
              </a:ext>
            </a:extLst>
          </p:cNvPr>
          <p:cNvCxnSpPr>
            <a:endCxn id="4" idx="2"/>
          </p:cNvCxnSpPr>
          <p:nvPr/>
        </p:nvCxnSpPr>
        <p:spPr>
          <a:xfrm flipV="1">
            <a:off x="3316406" y="2615076"/>
            <a:ext cx="3425586" cy="100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EAEDFD-65DD-407B-87F0-2594424C0AD0}"/>
              </a:ext>
            </a:extLst>
          </p:cNvPr>
          <p:cNvCxnSpPr>
            <a:endCxn id="5" idx="2"/>
          </p:cNvCxnSpPr>
          <p:nvPr/>
        </p:nvCxnSpPr>
        <p:spPr>
          <a:xfrm>
            <a:off x="2879678" y="3022109"/>
            <a:ext cx="3862314" cy="1220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EC9731-34C8-4E41-B538-F0388D22FA53}"/>
              </a:ext>
            </a:extLst>
          </p:cNvPr>
          <p:cNvCxnSpPr>
            <a:endCxn id="6" idx="2"/>
          </p:cNvCxnSpPr>
          <p:nvPr/>
        </p:nvCxnSpPr>
        <p:spPr>
          <a:xfrm>
            <a:off x="2975212" y="3465474"/>
            <a:ext cx="3766780" cy="2405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22086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3451E-1456-4B95-8CB8-884275F6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4" y="913689"/>
            <a:ext cx="6252604" cy="3113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C6377-DB84-443D-AE54-D12821542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90" y="3957850"/>
            <a:ext cx="3915218" cy="203137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C654AA-9286-4C89-8EFE-DB94C2463CAE}"/>
              </a:ext>
            </a:extLst>
          </p:cNvPr>
          <p:cNvCxnSpPr>
            <a:cxnSpLocks/>
          </p:cNvCxnSpPr>
          <p:nvPr/>
        </p:nvCxnSpPr>
        <p:spPr>
          <a:xfrm>
            <a:off x="4768311" y="2900150"/>
            <a:ext cx="3270220" cy="1494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B278EB5-6CF6-4D84-A92E-CBC537998DF5}"/>
              </a:ext>
            </a:extLst>
          </p:cNvPr>
          <p:cNvSpPr/>
          <p:nvPr/>
        </p:nvSpPr>
        <p:spPr>
          <a:xfrm>
            <a:off x="56234" y="4961069"/>
            <a:ext cx="7075207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/>
              <a:t>paramMap is Observable so it has a subscribe method</a:t>
            </a:r>
          </a:p>
        </p:txBody>
      </p:sp>
    </p:spTree>
    <p:extLst>
      <p:ext uri="{BB962C8B-B14F-4D97-AF65-F5344CB8AC3E}">
        <p14:creationId xmlns:p14="http://schemas.microsoft.com/office/powerpoint/2010/main" val="71368481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D7995-79A6-400D-8C74-0B58218D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673" y="473335"/>
            <a:ext cx="8543925" cy="752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58FF8-A1C6-4708-B768-AB68F2BD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35" y="1641201"/>
            <a:ext cx="66484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2156C-A537-4A43-A601-3D301B952233}"/>
              </a:ext>
            </a:extLst>
          </p:cNvPr>
          <p:cNvSpPr txBox="1"/>
          <p:nvPr/>
        </p:nvSpPr>
        <p:spPr>
          <a:xfrm>
            <a:off x="329253" y="5228418"/>
            <a:ext cx="11429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While navigating the angular destroys one component and moves to other. So we have to subscribe the component</a:t>
            </a:r>
          </a:p>
        </p:txBody>
      </p:sp>
    </p:spTree>
    <p:extLst>
      <p:ext uri="{BB962C8B-B14F-4D97-AF65-F5344CB8AC3E}">
        <p14:creationId xmlns:p14="http://schemas.microsoft.com/office/powerpoint/2010/main" val="123231058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33FBD-2B3B-454E-8A14-6AE36AD05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1" y="790575"/>
            <a:ext cx="6480553" cy="2352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EC66FB-2DF3-4035-805B-A06BF50BC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24" y="4433887"/>
            <a:ext cx="8534400" cy="106680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D56DEED-128F-4612-85F6-3A1CBC1B9803}"/>
              </a:ext>
            </a:extLst>
          </p:cNvPr>
          <p:cNvCxnSpPr/>
          <p:nvPr/>
        </p:nvCxnSpPr>
        <p:spPr>
          <a:xfrm>
            <a:off x="1614488" y="3143251"/>
            <a:ext cx="3328987" cy="65722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0AFA8A8-B83F-41CC-8C0E-D37C6286CE88}"/>
              </a:ext>
            </a:extLst>
          </p:cNvPr>
          <p:cNvCxnSpPr/>
          <p:nvPr/>
        </p:nvCxnSpPr>
        <p:spPr>
          <a:xfrm rot="16200000" flipH="1">
            <a:off x="4891089" y="3881437"/>
            <a:ext cx="590549" cy="5143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71425A-48C1-46F9-8E32-0D59F2F5A376}"/>
              </a:ext>
            </a:extLst>
          </p:cNvPr>
          <p:cNvSpPr txBox="1"/>
          <p:nvPr/>
        </p:nvSpPr>
        <p:spPr>
          <a:xfrm>
            <a:off x="7886699" y="1612970"/>
            <a:ext cx="260289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/>
              <a:t>Observable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66F23-F92E-4642-B835-F5D6BA653557}"/>
              </a:ext>
            </a:extLst>
          </p:cNvPr>
          <p:cNvSpPr txBox="1"/>
          <p:nvPr/>
        </p:nvSpPr>
        <p:spPr>
          <a:xfrm>
            <a:off x="5343524" y="5999233"/>
            <a:ext cx="2126608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/>
              <a:t>snapshot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E5D8C8-1E2D-4189-87A5-62757FCD41AF}"/>
              </a:ext>
            </a:extLst>
          </p:cNvPr>
          <p:cNvCxnSpPr>
            <a:stCxn id="9" idx="1"/>
            <a:endCxn id="3" idx="3"/>
          </p:cNvCxnSpPr>
          <p:nvPr/>
        </p:nvCxnSpPr>
        <p:spPr>
          <a:xfrm flipH="1">
            <a:off x="6961564" y="1966913"/>
            <a:ext cx="9251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682D3B-6579-4AF6-AA99-846A6D9B256B}"/>
              </a:ext>
            </a:extLst>
          </p:cNvPr>
          <p:cNvCxnSpPr>
            <a:stCxn id="10" idx="0"/>
          </p:cNvCxnSpPr>
          <p:nvPr/>
        </p:nvCxnSpPr>
        <p:spPr>
          <a:xfrm flipV="1">
            <a:off x="6406828" y="5500687"/>
            <a:ext cx="238142" cy="498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98A30B-F4FC-4D01-8EEB-CA59E31736A0}"/>
              </a:ext>
            </a:extLst>
          </p:cNvPr>
          <p:cNvSpPr txBox="1"/>
          <p:nvPr/>
        </p:nvSpPr>
        <p:spPr>
          <a:xfrm>
            <a:off x="5943600" y="3800475"/>
            <a:ext cx="38846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+ operator coverts string to integer</a:t>
            </a:r>
          </a:p>
        </p:txBody>
      </p:sp>
    </p:spTree>
    <p:extLst>
      <p:ext uri="{BB962C8B-B14F-4D97-AF65-F5344CB8AC3E}">
        <p14:creationId xmlns:p14="http://schemas.microsoft.com/office/powerpoint/2010/main" val="326918895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DDD30-A6AF-44B1-A86A-2DF680BF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2" y="1561059"/>
            <a:ext cx="11041038" cy="84061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50A0A7-0217-4C3D-B7F9-9CD610AFC708}"/>
              </a:ext>
            </a:extLst>
          </p:cNvPr>
          <p:cNvSpPr txBox="1"/>
          <p:nvPr/>
        </p:nvSpPr>
        <p:spPr>
          <a:xfrm>
            <a:off x="327901" y="313899"/>
            <a:ext cx="1104103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/>
              <a:t>Adding Optional Parameter to Routes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D4CF2-4B28-4A0B-956D-E0CC2389B1D0}"/>
              </a:ext>
            </a:extLst>
          </p:cNvPr>
          <p:cNvSpPr txBox="1"/>
          <p:nvPr/>
        </p:nvSpPr>
        <p:spPr>
          <a:xfrm>
            <a:off x="327902" y="2968725"/>
            <a:ext cx="1104103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We can use </a:t>
            </a:r>
            <a:r>
              <a:rPr lang="en-US" sz="2800" b="1" dirty="0" err="1"/>
              <a:t>queryParams</a:t>
            </a:r>
            <a:r>
              <a:rPr lang="en-US" sz="2800" b="1" dirty="0"/>
              <a:t> property along with </a:t>
            </a:r>
            <a:r>
              <a:rPr lang="en-US" sz="2800" b="1" dirty="0" err="1"/>
              <a:t>RouterLInk</a:t>
            </a:r>
            <a:r>
              <a:rPr lang="en-US" sz="2800" b="1" dirty="0"/>
              <a:t> to send optional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DD6FE-8B41-44B1-BB3D-63E9377B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02" y="4354063"/>
            <a:ext cx="11114820" cy="12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6919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83CA4-6288-4996-9F1D-BD393DEA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4" y="574201"/>
            <a:ext cx="11534311" cy="267396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A0442D3-9C16-4254-B7B8-D0CFCC2DD899}"/>
              </a:ext>
            </a:extLst>
          </p:cNvPr>
          <p:cNvSpPr/>
          <p:nvPr/>
        </p:nvSpPr>
        <p:spPr>
          <a:xfrm>
            <a:off x="328844" y="4722125"/>
            <a:ext cx="4434225" cy="1419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Getting Query Parameter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71B91A-8D39-4A3D-BC69-12396E3AA007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2545957" y="2374710"/>
            <a:ext cx="1753088" cy="2347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4F1E49E-AA1E-43B6-9D7B-CEB2AF68EA49}"/>
              </a:ext>
            </a:extLst>
          </p:cNvPr>
          <p:cNvSpPr/>
          <p:nvPr/>
        </p:nvSpPr>
        <p:spPr>
          <a:xfrm>
            <a:off x="6096000" y="1965278"/>
            <a:ext cx="2570328" cy="5322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C84D8-866F-4CE3-B904-BDF17A0A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83" y="4010594"/>
            <a:ext cx="5513072" cy="23474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EBA83A-1D1F-4D80-9456-C49DB041CBC7}"/>
              </a:ext>
            </a:extLst>
          </p:cNvPr>
          <p:cNvCxnSpPr>
            <a:endCxn id="12" idx="1"/>
          </p:cNvCxnSpPr>
          <p:nvPr/>
        </p:nvCxnSpPr>
        <p:spPr>
          <a:xfrm>
            <a:off x="4763069" y="3248167"/>
            <a:ext cx="1587014" cy="1936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82912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4534BA-8A47-4E7A-B41D-B661DF08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46" y="2191674"/>
            <a:ext cx="10579795" cy="3649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8E4D44-005D-4AE1-B7E0-36D941AB5ECF}"/>
              </a:ext>
            </a:extLst>
          </p:cNvPr>
          <p:cNvSpPr txBox="1"/>
          <p:nvPr/>
        </p:nvSpPr>
        <p:spPr>
          <a:xfrm>
            <a:off x="538446" y="928047"/>
            <a:ext cx="731578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Navigate to other pages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13132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AB4CEA-DD0C-4818-BF22-01782461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" y="153537"/>
            <a:ext cx="12082817" cy="65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968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FE8CBF-A904-4C15-BB12-0594E408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28" y="1436846"/>
            <a:ext cx="8254343" cy="39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1496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C02A00-716B-4E2A-A073-0BB7B6D93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30" y="1022893"/>
            <a:ext cx="7749540" cy="48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0058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715A30-D340-4D0F-9A3D-7DB574BD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293" y="1655445"/>
            <a:ext cx="8687413" cy="35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6371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DAF96-4419-44BC-ABE1-EB38B4DF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42" y="1209757"/>
            <a:ext cx="8768715" cy="44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7200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44C231-18D3-4E55-B2C6-D19C16D0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97" y="434546"/>
            <a:ext cx="8879205" cy="598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441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21FB5-E703-485C-8BA5-9B0CB5C2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481965"/>
            <a:ext cx="6457950" cy="2324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E4C93B-5D3E-4B22-A78F-086B0D4C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19" y="3911492"/>
            <a:ext cx="5288849" cy="21123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0BCD5-BF5E-4CC5-98E3-61D59FF9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28" y="3726834"/>
            <a:ext cx="4752975" cy="2952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977432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10C39-8D34-4804-99DA-7592FF22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1" y="2261851"/>
            <a:ext cx="9966963" cy="3972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965AF-CBF5-4479-AF0C-AF3C7532F8C1}"/>
              </a:ext>
            </a:extLst>
          </p:cNvPr>
          <p:cNvSpPr txBox="1"/>
          <p:nvPr/>
        </p:nvSpPr>
        <p:spPr>
          <a:xfrm>
            <a:off x="555461" y="623223"/>
            <a:ext cx="3196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Deployment </a:t>
            </a:r>
          </a:p>
        </p:txBody>
      </p:sp>
    </p:spTree>
    <p:extLst>
      <p:ext uri="{BB962C8B-B14F-4D97-AF65-F5344CB8AC3E}">
        <p14:creationId xmlns:p14="http://schemas.microsoft.com/office/powerpoint/2010/main" val="402431917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579ED-689A-4DB7-AA1E-8A7B92C1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729" y="1085850"/>
            <a:ext cx="85534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8389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D17A89-6557-438C-A471-38F96993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78" y="850426"/>
            <a:ext cx="4796764" cy="882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9BCC3-EA71-4068-8249-C453160502C3}"/>
              </a:ext>
            </a:extLst>
          </p:cNvPr>
          <p:cNvSpPr txBox="1"/>
          <p:nvPr/>
        </p:nvSpPr>
        <p:spPr>
          <a:xfrm>
            <a:off x="3530221" y="4421875"/>
            <a:ext cx="74744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This code is used to Apply All the Optimization Technique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06150CC-7D3F-40F9-930E-C98739CF7E4F}"/>
              </a:ext>
            </a:extLst>
          </p:cNvPr>
          <p:cNvCxnSpPr/>
          <p:nvPr/>
        </p:nvCxnSpPr>
        <p:spPr>
          <a:xfrm rot="16200000" flipH="1">
            <a:off x="1726442" y="2272352"/>
            <a:ext cx="2688609" cy="161043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372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F4EA77-29A2-4E65-8C39-F8CCCC787B95}"/>
              </a:ext>
            </a:extLst>
          </p:cNvPr>
          <p:cNvSpPr txBox="1"/>
          <p:nvPr/>
        </p:nvSpPr>
        <p:spPr>
          <a:xfrm>
            <a:off x="450376" y="409433"/>
            <a:ext cx="2433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JIT compilation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41EC1-18FA-454E-ADDD-E2C3BDDC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237183"/>
            <a:ext cx="8858250" cy="3209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EFBA1F-FBE4-4315-B730-6B6168B44D08}"/>
              </a:ext>
            </a:extLst>
          </p:cNvPr>
          <p:cNvSpPr txBox="1"/>
          <p:nvPr/>
        </p:nvSpPr>
        <p:spPr>
          <a:xfrm>
            <a:off x="450376" y="5266874"/>
            <a:ext cx="1041308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The compiler traverse through the DOM and replace a specific Value for rendering and this process is called </a:t>
            </a:r>
            <a:r>
              <a:rPr lang="en-US" sz="2000" b="1" dirty="0">
                <a:solidFill>
                  <a:srgbClr val="FF0000"/>
                </a:solidFill>
              </a:rPr>
              <a:t>Just-In-Time </a:t>
            </a:r>
            <a:r>
              <a:rPr lang="en-US" sz="2000" b="1" dirty="0"/>
              <a:t> ( JIT) Compilation (or) compilation that happens at run time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42814A-A818-482F-AE52-805C543FB16A}"/>
              </a:ext>
            </a:extLst>
          </p:cNvPr>
          <p:cNvCxnSpPr/>
          <p:nvPr/>
        </p:nvCxnSpPr>
        <p:spPr>
          <a:xfrm flipH="1">
            <a:off x="3480179" y="2842145"/>
            <a:ext cx="736979" cy="2424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807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9FF06A-2B75-4745-B59C-BD8B8A5D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2" y="59851"/>
            <a:ext cx="10577015" cy="67382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CDAFFF-6B0B-41B0-9D17-91E47E940039}"/>
              </a:ext>
            </a:extLst>
          </p:cNvPr>
          <p:cNvSpPr/>
          <p:nvPr/>
        </p:nvSpPr>
        <p:spPr>
          <a:xfrm>
            <a:off x="9021170" y="0"/>
            <a:ext cx="2363337" cy="477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149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F00867-A74E-4835-B508-C3E0F7442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08" y="2184332"/>
            <a:ext cx="7294080" cy="3627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9935-D8BA-41C4-9143-E171E9AE71EB}"/>
              </a:ext>
            </a:extLst>
          </p:cNvPr>
          <p:cNvSpPr txBox="1"/>
          <p:nvPr/>
        </p:nvSpPr>
        <p:spPr>
          <a:xfrm>
            <a:off x="1548208" y="627639"/>
            <a:ext cx="406592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/>
              <a:t>Dis-Advantage of JIT</a:t>
            </a:r>
          </a:p>
        </p:txBody>
      </p:sp>
    </p:spTree>
    <p:extLst>
      <p:ext uri="{BB962C8B-B14F-4D97-AF65-F5344CB8AC3E}">
        <p14:creationId xmlns:p14="http://schemas.microsoft.com/office/powerpoint/2010/main" val="6611946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35B8D-6F87-47AA-9938-5702695E604A}"/>
              </a:ext>
            </a:extLst>
          </p:cNvPr>
          <p:cNvSpPr txBox="1"/>
          <p:nvPr/>
        </p:nvSpPr>
        <p:spPr>
          <a:xfrm>
            <a:off x="709269" y="322310"/>
            <a:ext cx="4953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Ahead-Of-Time Compilation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13324-A8C4-4667-8D96-978D154EADED}"/>
              </a:ext>
            </a:extLst>
          </p:cNvPr>
          <p:cNvSpPr txBox="1"/>
          <p:nvPr/>
        </p:nvSpPr>
        <p:spPr>
          <a:xfrm>
            <a:off x="709269" y="1529447"/>
            <a:ext cx="1077346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All Optimizations are run at compile time i.e. all the bundles are downloaded finally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FAAB2-8050-4B29-82BB-E919065D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69" y="2613474"/>
            <a:ext cx="6687818" cy="3910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040084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427FA5-0040-4BF8-8AB5-A3A3845FDDBC}"/>
              </a:ext>
            </a:extLst>
          </p:cNvPr>
          <p:cNvSpPr txBox="1"/>
          <p:nvPr/>
        </p:nvSpPr>
        <p:spPr>
          <a:xfrm>
            <a:off x="668740" y="436728"/>
            <a:ext cx="648466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Building Application with Angular CLI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EA96C-A2AC-4901-B641-D986FAE0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39" y="1792122"/>
            <a:ext cx="4796764" cy="882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219AA7-67F0-4053-B12C-AB02A999A0F5}"/>
              </a:ext>
            </a:extLst>
          </p:cNvPr>
          <p:cNvSpPr txBox="1"/>
          <p:nvPr/>
        </p:nvSpPr>
        <p:spPr>
          <a:xfrm>
            <a:off x="3461982" y="5363571"/>
            <a:ext cx="74744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This code is used to Apply All the Optimization Technique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578E30E-3F7D-4A85-847D-2FA3F982F146}"/>
              </a:ext>
            </a:extLst>
          </p:cNvPr>
          <p:cNvCxnSpPr/>
          <p:nvPr/>
        </p:nvCxnSpPr>
        <p:spPr>
          <a:xfrm rot="16200000" flipH="1">
            <a:off x="1658203" y="3214048"/>
            <a:ext cx="2688609" cy="161043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623020-D4A7-4B2A-A642-5601E8157886}"/>
              </a:ext>
            </a:extLst>
          </p:cNvPr>
          <p:cNvSpPr txBox="1"/>
          <p:nvPr/>
        </p:nvSpPr>
        <p:spPr>
          <a:xfrm>
            <a:off x="491319" y="6236606"/>
            <a:ext cx="105920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produce a </a:t>
            </a:r>
            <a:r>
              <a:rPr lang="en-US" dirty="0" err="1"/>
              <a:t>dist</a:t>
            </a:r>
            <a:r>
              <a:rPr lang="en-US" dirty="0"/>
              <a:t> folder in our application this folder can be copy pasted in the deployment server for hosting</a:t>
            </a:r>
          </a:p>
        </p:txBody>
      </p:sp>
    </p:spTree>
    <p:extLst>
      <p:ext uri="{BB962C8B-B14F-4D97-AF65-F5344CB8AC3E}">
        <p14:creationId xmlns:p14="http://schemas.microsoft.com/office/powerpoint/2010/main" val="20541826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75A638-8B67-4D3A-AE50-953E335A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436" y="813961"/>
            <a:ext cx="8843127" cy="523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4720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C9CB8A-B827-4AFE-9936-FBCA83C4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8" y="427701"/>
            <a:ext cx="10387475" cy="4717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8E9348-E4FD-4246-865D-EFC277EDD548}"/>
              </a:ext>
            </a:extLst>
          </p:cNvPr>
          <p:cNvSpPr txBox="1"/>
          <p:nvPr/>
        </p:nvSpPr>
        <p:spPr>
          <a:xfrm>
            <a:off x="548398" y="5854890"/>
            <a:ext cx="10050957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During </a:t>
            </a:r>
            <a:r>
              <a:rPr lang="en-US" sz="2400" b="1" dirty="0" err="1"/>
              <a:t>developement</a:t>
            </a:r>
            <a:r>
              <a:rPr lang="en-US" sz="2400" b="1" dirty="0"/>
              <a:t> we want to make the navigation background color blue</a:t>
            </a:r>
          </a:p>
        </p:txBody>
      </p:sp>
    </p:spTree>
    <p:extLst>
      <p:ext uri="{BB962C8B-B14F-4D97-AF65-F5344CB8AC3E}">
        <p14:creationId xmlns:p14="http://schemas.microsoft.com/office/powerpoint/2010/main" val="18139478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15B69-C330-45BD-BD79-CD7910F9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28" y="881844"/>
            <a:ext cx="9713744" cy="3580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ABE6EF-0983-4E82-ADD2-8FE03DA4A60B}"/>
              </a:ext>
            </a:extLst>
          </p:cNvPr>
          <p:cNvSpPr txBox="1"/>
          <p:nvPr/>
        </p:nvSpPr>
        <p:spPr>
          <a:xfrm>
            <a:off x="859809" y="5650173"/>
            <a:ext cx="977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During production</a:t>
            </a:r>
            <a:r>
              <a:rPr lang="en-US" sz="2400" dirty="0"/>
              <a:t> </a:t>
            </a:r>
            <a:r>
              <a:rPr lang="en-US" sz="2400" b="1" dirty="0"/>
              <a:t>we want to make the navigation background color white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013209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3D97D1-E3AA-472F-A163-EE519AB6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91" y="378441"/>
            <a:ext cx="9244652" cy="56226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EF30EB-AB88-4111-B7B6-76F066BFA2C5}"/>
              </a:ext>
            </a:extLst>
          </p:cNvPr>
          <p:cNvSpPr/>
          <p:nvPr/>
        </p:nvSpPr>
        <p:spPr>
          <a:xfrm>
            <a:off x="1965278" y="4531057"/>
            <a:ext cx="6892119" cy="39578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97A74-A142-475A-B76B-3F0ACE88A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05" y="5282169"/>
            <a:ext cx="6177502" cy="125609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1657952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0B947-190B-451E-A1A7-73C63838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86" y="4350438"/>
            <a:ext cx="4929083" cy="6984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368872-2125-4BC0-9EE5-4ACB0FA9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5" y="526220"/>
            <a:ext cx="6369427" cy="4744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EE1E01-AFED-44FA-B5D5-B968D755E5A4}"/>
              </a:ext>
            </a:extLst>
          </p:cNvPr>
          <p:cNvCxnSpPr/>
          <p:nvPr/>
        </p:nvCxnSpPr>
        <p:spPr>
          <a:xfrm>
            <a:off x="6096000" y="1000692"/>
            <a:ext cx="0" cy="3349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31BA596-37F8-4816-AD32-CBD903BE9859}"/>
              </a:ext>
            </a:extLst>
          </p:cNvPr>
          <p:cNvSpPr/>
          <p:nvPr/>
        </p:nvSpPr>
        <p:spPr>
          <a:xfrm>
            <a:off x="4465093" y="2326338"/>
            <a:ext cx="3261814" cy="6984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Shortcut</a:t>
            </a:r>
          </a:p>
        </p:txBody>
      </p:sp>
    </p:spTree>
    <p:extLst>
      <p:ext uri="{BB962C8B-B14F-4D97-AF65-F5344CB8AC3E}">
        <p14:creationId xmlns:p14="http://schemas.microsoft.com/office/powerpoint/2010/main" val="205698525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FA3EA0-89CC-456E-ADE2-CCA2BC72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076325"/>
            <a:ext cx="98298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706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DA6D94-FB65-4951-A79F-C80D48AC19A0}"/>
              </a:ext>
            </a:extLst>
          </p:cNvPr>
          <p:cNvSpPr txBox="1"/>
          <p:nvPr/>
        </p:nvSpPr>
        <p:spPr>
          <a:xfrm>
            <a:off x="409433" y="327547"/>
            <a:ext cx="2764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Hosting To Git Pages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551D9-EB94-4353-A940-4EF3AB5FBB8A}"/>
              </a:ext>
            </a:extLst>
          </p:cNvPr>
          <p:cNvSpPr txBox="1"/>
          <p:nvPr/>
        </p:nvSpPr>
        <p:spPr>
          <a:xfrm>
            <a:off x="532263" y="1433015"/>
            <a:ext cx="68170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 the  project to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–g angular-cli-</a:t>
            </a:r>
            <a:r>
              <a:rPr lang="en-US" dirty="0" err="1"/>
              <a:t>ghpages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ng build --prod --base-href=</a:t>
            </a:r>
            <a:r>
              <a:rPr lang="en-US" dirty="0">
                <a:hlinkClick r:id="rId2"/>
              </a:rPr>
              <a:t>https://ajaykce.github.io/&lt;repo-name&gt;/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angular-cli-</a:t>
            </a:r>
            <a:r>
              <a:rPr lang="en-US" dirty="0" err="1"/>
              <a:t>ghpages</a:t>
            </a:r>
            <a:r>
              <a:rPr lang="en-US" dirty="0"/>
              <a:t> (or) </a:t>
            </a:r>
            <a:r>
              <a:rPr lang="en-US" dirty="0" err="1"/>
              <a:t>ngh</a:t>
            </a:r>
            <a:r>
              <a:rPr lang="en-US" dirty="0"/>
              <a:t> (run in Administrator mode )</a:t>
            </a:r>
          </a:p>
        </p:txBody>
      </p:sp>
    </p:spTree>
    <p:extLst>
      <p:ext uri="{BB962C8B-B14F-4D97-AF65-F5344CB8AC3E}">
        <p14:creationId xmlns:p14="http://schemas.microsoft.com/office/powerpoint/2010/main" val="3480494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EC89C7-D5F0-4454-AD82-3DA21A25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1" y="1211239"/>
            <a:ext cx="11854698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1414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2EE75-C872-49F9-8D11-3F42ED337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53"/>
          <a:stretch/>
        </p:blipFill>
        <p:spPr>
          <a:xfrm>
            <a:off x="214241" y="1794909"/>
            <a:ext cx="8515349" cy="4883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207868-E12F-471B-AE45-050ADF970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1" y="486342"/>
            <a:ext cx="2856505" cy="13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8563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64638D-4C8A-43AD-9152-18504397AE65}"/>
              </a:ext>
            </a:extLst>
          </p:cNvPr>
          <p:cNvSpPr txBox="1"/>
          <p:nvPr/>
        </p:nvSpPr>
        <p:spPr>
          <a:xfrm>
            <a:off x="518615" y="1665027"/>
            <a:ext cx="105584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Create a project in console.firebase.google.com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err="1"/>
              <a:t>npm</a:t>
            </a:r>
            <a:r>
              <a:rPr lang="en-US" sz="4000" b="1" dirty="0"/>
              <a:t> install –g firebase-tools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firebase 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firebase </a:t>
            </a:r>
            <a:r>
              <a:rPr lang="en-US" sz="4000" b="1" dirty="0" err="1"/>
              <a:t>init</a:t>
            </a:r>
            <a:endParaRPr lang="en-US" sz="4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firebase deploy</a:t>
            </a:r>
          </a:p>
        </p:txBody>
      </p:sp>
    </p:spTree>
    <p:extLst>
      <p:ext uri="{BB962C8B-B14F-4D97-AF65-F5344CB8AC3E}">
        <p14:creationId xmlns:p14="http://schemas.microsoft.com/office/powerpoint/2010/main" val="158861232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35B478-A333-4531-9DC7-EEFDB41E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9" y="219999"/>
            <a:ext cx="7591425" cy="2924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EEF9ED-25B9-455A-8D2E-C4CDD6C3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9" y="2698062"/>
            <a:ext cx="66675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0430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05B28-FF17-46CC-B750-DFF62FDC3F4A}"/>
              </a:ext>
            </a:extLst>
          </p:cNvPr>
          <p:cNvSpPr txBox="1"/>
          <p:nvPr/>
        </p:nvSpPr>
        <p:spPr>
          <a:xfrm>
            <a:off x="491320" y="450377"/>
            <a:ext cx="3296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Firebase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01346-967D-462A-BBBF-C1296BA4E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20" y="1329565"/>
            <a:ext cx="5336274" cy="469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8197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24C83-A843-43A1-8AA5-083E67BD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1400175"/>
            <a:ext cx="73437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376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9A9AF-6DF4-4666-8DE6-01A1B307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438275"/>
            <a:ext cx="88582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1664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33DC7-2E58-4E6C-A08C-218BE9B0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428750"/>
            <a:ext cx="94964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843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A48476-057E-4EB2-BAD0-B0F3E266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83" y="1365664"/>
            <a:ext cx="10332834" cy="4781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BAFDEB-483E-43FA-9800-79A99925F671}"/>
              </a:ext>
            </a:extLst>
          </p:cNvPr>
          <p:cNvSpPr txBox="1"/>
          <p:nvPr/>
        </p:nvSpPr>
        <p:spPr>
          <a:xfrm>
            <a:off x="1392072" y="387406"/>
            <a:ext cx="2196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134403520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87DC9-D7A9-4E3C-A975-CBE3567D0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754" y="738973"/>
            <a:ext cx="7416492" cy="53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8808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5AA30B-963F-4211-B046-46051A79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0" y="1554103"/>
            <a:ext cx="10419640" cy="37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4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BADE61-A378-4064-9C56-3D81D2BAA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266825"/>
            <a:ext cx="84296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1602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174B-B3AC-4630-91B3-8E207969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67" y="2183002"/>
            <a:ext cx="10332666" cy="24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9437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44801-AC04-49AC-A7A4-AE2EE90C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6" y="1362039"/>
            <a:ext cx="10932567" cy="413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8970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7C344-DFA8-4442-8D80-3C5F9844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26" y="369341"/>
            <a:ext cx="7694068" cy="671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0509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C1B67-6FCE-49D1-80B2-3E06B8E6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971550"/>
            <a:ext cx="8877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1763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39536-D38D-437E-90CC-BB860AA1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1995487"/>
            <a:ext cx="71532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546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FEC5A6-2CE0-470C-97FC-3F661D82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07" y="672152"/>
            <a:ext cx="9338386" cy="551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5848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7FB4B-2AD4-4CC0-A54D-523CD560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74" y="320367"/>
            <a:ext cx="6610350" cy="4333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2A821-2227-4F1E-920F-86194E99645C}"/>
              </a:ext>
            </a:extLst>
          </p:cNvPr>
          <p:cNvSpPr txBox="1"/>
          <p:nvPr/>
        </p:nvSpPr>
        <p:spPr>
          <a:xfrm>
            <a:off x="705710" y="5732060"/>
            <a:ext cx="107805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This state refers when an element is not created yet or it is removed from the DOM</a:t>
            </a:r>
          </a:p>
        </p:txBody>
      </p:sp>
    </p:spTree>
    <p:extLst>
      <p:ext uri="{BB962C8B-B14F-4D97-AF65-F5344CB8AC3E}">
        <p14:creationId xmlns:p14="http://schemas.microsoft.com/office/powerpoint/2010/main" val="334605604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FA4C2-32CD-418D-A123-3B96909CD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42" y="596591"/>
            <a:ext cx="8630219" cy="3182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ADB2DC-731F-4F8D-8337-1BCD3499D755}"/>
              </a:ext>
            </a:extLst>
          </p:cNvPr>
          <p:cNvSpPr txBox="1"/>
          <p:nvPr/>
        </p:nvSpPr>
        <p:spPr>
          <a:xfrm>
            <a:off x="206991" y="4817660"/>
            <a:ext cx="11778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During Add state the element </a:t>
            </a:r>
            <a:r>
              <a:rPr lang="en-US" sz="2400" b="1" dirty="0" err="1"/>
              <a:t>transists</a:t>
            </a:r>
            <a:r>
              <a:rPr lang="en-US" sz="2400" b="1" dirty="0"/>
              <a:t> from the void state to default state and during Remove the element </a:t>
            </a:r>
            <a:r>
              <a:rPr lang="en-US" sz="2400" b="1" dirty="0" err="1"/>
              <a:t>transists</a:t>
            </a:r>
            <a:r>
              <a:rPr lang="en-US" sz="2400" b="1" dirty="0"/>
              <a:t> from the default state to void state </a:t>
            </a:r>
          </a:p>
        </p:txBody>
      </p:sp>
    </p:spTree>
    <p:extLst>
      <p:ext uri="{BB962C8B-B14F-4D97-AF65-F5344CB8AC3E}">
        <p14:creationId xmlns:p14="http://schemas.microsoft.com/office/powerpoint/2010/main" val="333329707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10AFA9-E224-4F37-B845-1529E0A7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17" y="434382"/>
            <a:ext cx="5524500" cy="3914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739782-4E91-4D1F-BAE5-B81913F07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88" y="5104049"/>
            <a:ext cx="4200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4726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B1E5D-8C2F-471E-8015-7A89EFED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81" y="281698"/>
            <a:ext cx="10313868" cy="63597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94F772-C5CE-4691-9BC5-58B66A4D2C55}"/>
              </a:ext>
            </a:extLst>
          </p:cNvPr>
          <p:cNvSpPr/>
          <p:nvPr/>
        </p:nvSpPr>
        <p:spPr>
          <a:xfrm>
            <a:off x="1119116" y="982639"/>
            <a:ext cx="6878472" cy="35484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ED1D4E-9CA2-47D9-B436-3C028C8343A3}"/>
              </a:ext>
            </a:extLst>
          </p:cNvPr>
          <p:cNvSpPr/>
          <p:nvPr/>
        </p:nvSpPr>
        <p:spPr>
          <a:xfrm>
            <a:off x="1519451" y="5581934"/>
            <a:ext cx="1796955" cy="2934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2C2935-2CEE-4114-B0A3-A6DC3391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914" y="2074460"/>
            <a:ext cx="8431591" cy="23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0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C12ED3-E346-48D7-8DB2-6FDE8289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2333625"/>
            <a:ext cx="77152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2021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513920-6F6C-4E7C-B025-7126611A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92" y="434418"/>
            <a:ext cx="10413628" cy="2522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8AF60-1EB0-4756-9D97-089FA2FA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4" y="2957051"/>
            <a:ext cx="11604112" cy="25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000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81CC7A-771E-484D-98CD-5A4DE0421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543800" cy="1162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975B2C-3858-421E-859A-D5BC3927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8" y="1162049"/>
            <a:ext cx="6915435" cy="5628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231ABE-548F-4E65-A859-3C7C3F161109}"/>
              </a:ext>
            </a:extLst>
          </p:cNvPr>
          <p:cNvSpPr/>
          <p:nvPr/>
        </p:nvSpPr>
        <p:spPr>
          <a:xfrm>
            <a:off x="6096000" y="3072689"/>
            <a:ext cx="6096000" cy="1754326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animations:[</a:t>
            </a:r>
          </a:p>
          <a:p>
            <a:r>
              <a:rPr lang="en-US" b="1" dirty="0">
                <a:latin typeface="Consolas" panose="020B0609020204030204" pitchFamily="49" charset="0"/>
              </a:rPr>
              <a:t>trigger('fade',[</a:t>
            </a:r>
          </a:p>
          <a:p>
            <a:r>
              <a:rPr lang="en-US" b="1" dirty="0">
                <a:latin typeface="Consolas" panose="020B0609020204030204" pitchFamily="49" charset="0"/>
              </a:rPr>
              <a:t>transition('void =&gt; *', [style({}), animate(2000, style({}))])</a:t>
            </a:r>
          </a:p>
          <a:p>
            <a:r>
              <a:rPr lang="en-US" b="1" dirty="0">
                <a:latin typeface="Consolas" panose="020B0609020204030204" pitchFamily="49" charset="0"/>
              </a:rPr>
              <a:t>]),</a:t>
            </a:r>
          </a:p>
          <a:p>
            <a:r>
              <a:rPr lang="en-US" b="1" dirty="0">
                <a:latin typeface="Consolas" panose="020B0609020204030204" pitchFamily="49" charset="0"/>
              </a:rPr>
              <a:t>]</a:t>
            </a:r>
            <a:endParaRPr lang="en-US" b="1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F1C70D-A53F-4050-A526-7B52B1A5A9ED}"/>
              </a:ext>
            </a:extLst>
          </p:cNvPr>
          <p:cNvSpPr/>
          <p:nvPr/>
        </p:nvSpPr>
        <p:spPr>
          <a:xfrm>
            <a:off x="7738848" y="1162049"/>
            <a:ext cx="3753135" cy="116205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Transition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487D0D-9AA4-4383-BBFD-739AECDDF787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8502555" y="2324099"/>
            <a:ext cx="1112861" cy="1333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62544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472E20-6120-4A34-891B-EDE3284F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9" y="145150"/>
            <a:ext cx="7858125" cy="781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CCD53-6819-4272-9A7E-6B9F8259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58" y="933450"/>
            <a:ext cx="7686748" cy="58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1070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13084-3C36-4D97-B618-8C1D8DEB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20" y="332949"/>
            <a:ext cx="7986998" cy="58261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A89B86-A530-4C8E-A58A-B273F3BCFEB4}"/>
              </a:ext>
            </a:extLst>
          </p:cNvPr>
          <p:cNvSpPr/>
          <p:nvPr/>
        </p:nvSpPr>
        <p:spPr>
          <a:xfrm>
            <a:off x="2770496" y="1678675"/>
            <a:ext cx="3002507" cy="85980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026352-5DD5-4471-9FC8-327703E56B8E}"/>
              </a:ext>
            </a:extLst>
          </p:cNvPr>
          <p:cNvSpPr/>
          <p:nvPr/>
        </p:nvSpPr>
        <p:spPr>
          <a:xfrm>
            <a:off x="2852382" y="4435523"/>
            <a:ext cx="3002507" cy="64144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5DD2D-35D5-427C-9685-E57F6C5C3438}"/>
              </a:ext>
            </a:extLst>
          </p:cNvPr>
          <p:cNvSpPr txBox="1"/>
          <p:nvPr/>
        </p:nvSpPr>
        <p:spPr>
          <a:xfrm>
            <a:off x="313899" y="6324996"/>
            <a:ext cx="1059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Note that the style object repeated , we can define the style in void state as well as default(*) state</a:t>
            </a:r>
          </a:p>
        </p:txBody>
      </p:sp>
    </p:spTree>
    <p:extLst>
      <p:ext uri="{BB962C8B-B14F-4D97-AF65-F5344CB8AC3E}">
        <p14:creationId xmlns:p14="http://schemas.microsoft.com/office/powerpoint/2010/main" val="125296908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89F83C-501D-437E-91AB-8FFD088A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47770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A3D23D-CB22-4AC0-8F4D-8DA6AFF1BB4E}"/>
              </a:ext>
            </a:extLst>
          </p:cNvPr>
          <p:cNvSpPr/>
          <p:nvPr/>
        </p:nvSpPr>
        <p:spPr>
          <a:xfrm>
            <a:off x="1269242" y="1528549"/>
            <a:ext cx="3439236" cy="135112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7F1FE4-704F-4B65-82B2-2A1670C925A8}"/>
              </a:ext>
            </a:extLst>
          </p:cNvPr>
          <p:cNvSpPr/>
          <p:nvPr/>
        </p:nvSpPr>
        <p:spPr>
          <a:xfrm>
            <a:off x="1269242" y="3002507"/>
            <a:ext cx="3439236" cy="109182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2B079B-CD98-46CB-9430-C6B4F1818904}"/>
              </a:ext>
            </a:extLst>
          </p:cNvPr>
          <p:cNvSpPr/>
          <p:nvPr/>
        </p:nvSpPr>
        <p:spPr>
          <a:xfrm>
            <a:off x="7697337" y="1528549"/>
            <a:ext cx="2306472" cy="941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state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EB17D4-770B-4BFD-B494-E5E4E582D9FC}"/>
              </a:ext>
            </a:extLst>
          </p:cNvPr>
          <p:cNvSpPr/>
          <p:nvPr/>
        </p:nvSpPr>
        <p:spPr>
          <a:xfrm>
            <a:off x="7697337" y="3152632"/>
            <a:ext cx="2306472" cy="941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state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4518C7-C15E-48EE-8AAD-DBA4504CF393}"/>
              </a:ext>
            </a:extLst>
          </p:cNvPr>
          <p:cNvCxnSpPr>
            <a:stCxn id="5" idx="2"/>
          </p:cNvCxnSpPr>
          <p:nvPr/>
        </p:nvCxnSpPr>
        <p:spPr>
          <a:xfrm flipH="1">
            <a:off x="4708478" y="1999397"/>
            <a:ext cx="29888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10A647-0917-4B17-A893-E18F27F3D9A6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4708478" y="3616657"/>
            <a:ext cx="2988859" cy="6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59317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DF049-D2B4-458D-BAEE-B5CFE349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31" y="677625"/>
            <a:ext cx="3766996" cy="21253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DE2ED2-9DF0-44EE-A510-6B95B7BD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247" y="953356"/>
            <a:ext cx="6074696" cy="1338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CDD38-E487-4712-A5DF-D91164FB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03" y="2785414"/>
            <a:ext cx="6556365" cy="208227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19CF875-F42A-4230-9A15-B51D92815E8F}"/>
              </a:ext>
            </a:extLst>
          </p:cNvPr>
          <p:cNvSpPr/>
          <p:nvPr/>
        </p:nvSpPr>
        <p:spPr>
          <a:xfrm>
            <a:off x="4408227" y="1596788"/>
            <a:ext cx="1168020" cy="477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725C0E6-25E6-4756-B899-8095641CB8F8}"/>
              </a:ext>
            </a:extLst>
          </p:cNvPr>
          <p:cNvSpPr/>
          <p:nvPr/>
        </p:nvSpPr>
        <p:spPr>
          <a:xfrm>
            <a:off x="8126958" y="2256426"/>
            <a:ext cx="402893" cy="5289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4821A3-F2B0-49EB-8623-E0DBCFAE1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19" y="5422335"/>
            <a:ext cx="3872532" cy="113717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483CC3D9-C285-467E-90FF-7E78FC9B376E}"/>
              </a:ext>
            </a:extLst>
          </p:cNvPr>
          <p:cNvSpPr/>
          <p:nvPr/>
        </p:nvSpPr>
        <p:spPr>
          <a:xfrm>
            <a:off x="8126958" y="4867693"/>
            <a:ext cx="402893" cy="5289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476C50-3EB2-405D-B791-E17BE6F8389F}"/>
              </a:ext>
            </a:extLst>
          </p:cNvPr>
          <p:cNvSpPr/>
          <p:nvPr/>
        </p:nvSpPr>
        <p:spPr>
          <a:xfrm>
            <a:off x="327546" y="5540991"/>
            <a:ext cx="3872532" cy="8461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Alias Name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4A0083-54CE-4C6B-A40B-30FA868518AF}"/>
              </a:ext>
            </a:extLst>
          </p:cNvPr>
          <p:cNvCxnSpPr>
            <a:stCxn id="7" idx="1"/>
            <a:endCxn id="10" idx="6"/>
          </p:cNvCxnSpPr>
          <p:nvPr/>
        </p:nvCxnSpPr>
        <p:spPr>
          <a:xfrm flipH="1" flipV="1">
            <a:off x="4200078" y="5964072"/>
            <a:ext cx="2284041" cy="26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2498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73A2E-6E46-400A-83AF-23FF881F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10462"/>
            <a:ext cx="9944100" cy="3143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68250-3A35-4D3F-A867-C6A72667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68" y="3429000"/>
            <a:ext cx="9607598" cy="283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671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E15A17-DECB-4EA3-BB5A-8C2A43F7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02" y="507739"/>
            <a:ext cx="98774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66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82324-D50C-4075-9F7A-6C55B510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96" y="189852"/>
            <a:ext cx="8398207" cy="64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9914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AF2325-F80C-4F20-8C59-F119DB50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66" y="924671"/>
            <a:ext cx="11384868" cy="50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90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B06344-DF6F-4589-BF7E-5F8DFCAE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08" y="544631"/>
            <a:ext cx="8613088" cy="52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4394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C54901-24EE-4399-91B7-0F38E93FAACA}"/>
              </a:ext>
            </a:extLst>
          </p:cNvPr>
          <p:cNvSpPr txBox="1"/>
          <p:nvPr/>
        </p:nvSpPr>
        <p:spPr>
          <a:xfrm>
            <a:off x="668740" y="859809"/>
            <a:ext cx="5153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Angular Material ( </a:t>
            </a:r>
            <a:r>
              <a:rPr lang="en-US" sz="2400" b="1" dirty="0">
                <a:solidFill>
                  <a:srgbClr val="FF0000"/>
                </a:solidFill>
              </a:rPr>
              <a:t>material.angular.io</a:t>
            </a:r>
            <a:r>
              <a:rPr lang="en-US" sz="2400" b="1" dirty="0"/>
              <a:t>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81355-9EF0-4086-9F09-E6976491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3223572"/>
            <a:ext cx="5305425" cy="3181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D2048-E86C-4DDF-A833-4F4E286E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0" y="1653398"/>
            <a:ext cx="7734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8188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1464E-26E6-497A-B222-C4B522A0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085850"/>
            <a:ext cx="85915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4835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79F5F-44FA-44B7-9CD5-3C5A14942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557337"/>
            <a:ext cx="107061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6002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FF5009-4221-44B2-A25B-760688C91DD7}"/>
              </a:ext>
            </a:extLst>
          </p:cNvPr>
          <p:cNvSpPr txBox="1"/>
          <p:nvPr/>
        </p:nvSpPr>
        <p:spPr>
          <a:xfrm>
            <a:off x="532262" y="1146411"/>
            <a:ext cx="1028384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/>
              <a:t>npm</a:t>
            </a:r>
            <a:r>
              <a:rPr lang="en-US" sz="2400" b="1" dirty="0"/>
              <a:t> -</a:t>
            </a:r>
            <a:r>
              <a:rPr lang="en-US" sz="2400" b="1" dirty="0" err="1"/>
              <a:t>i</a:t>
            </a:r>
            <a:r>
              <a:rPr lang="en-US" sz="2400" b="1" dirty="0"/>
              <a:t> –save @angular/</a:t>
            </a:r>
            <a:r>
              <a:rPr lang="en-US" sz="2400" b="1" dirty="0" err="1"/>
              <a:t>cdk</a:t>
            </a:r>
            <a:r>
              <a:rPr lang="en-US" sz="2400" b="1" dirty="0"/>
              <a:t> @angular/material @angular/animation </a:t>
            </a:r>
            <a:r>
              <a:rPr lang="en-US" sz="2400" b="1" dirty="0" err="1"/>
              <a:t>hammerjs</a:t>
            </a:r>
            <a:endParaRPr lang="en-US" sz="24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2DF7FB-89A9-4008-BB78-74AAA4E6438A}"/>
              </a:ext>
            </a:extLst>
          </p:cNvPr>
          <p:cNvSpPr/>
          <p:nvPr/>
        </p:nvSpPr>
        <p:spPr>
          <a:xfrm>
            <a:off x="122832" y="2661312"/>
            <a:ext cx="2770493" cy="7676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 Angular Theme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AC179F-47C2-41BB-9159-15DC221A7AAF}"/>
              </a:ext>
            </a:extLst>
          </p:cNvPr>
          <p:cNvSpPr/>
          <p:nvPr/>
        </p:nvSpPr>
        <p:spPr>
          <a:xfrm>
            <a:off x="3084393" y="2688604"/>
            <a:ext cx="2770493" cy="7427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Executing Angular Material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7C87EF-F8C9-47DB-914B-20FB2FAE67F8}"/>
              </a:ext>
            </a:extLst>
          </p:cNvPr>
          <p:cNvSpPr/>
          <p:nvPr/>
        </p:nvSpPr>
        <p:spPr>
          <a:xfrm>
            <a:off x="6096000" y="2739133"/>
            <a:ext cx="2866029" cy="767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Animation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E690FF-4251-498A-ABE9-B01410FC46AD}"/>
              </a:ext>
            </a:extLst>
          </p:cNvPr>
          <p:cNvSpPr/>
          <p:nvPr/>
        </p:nvSpPr>
        <p:spPr>
          <a:xfrm>
            <a:off x="9203143" y="2739134"/>
            <a:ext cx="2770493" cy="7676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gestures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02028F-51F0-4566-B569-18E86BD60F59}"/>
              </a:ext>
            </a:extLst>
          </p:cNvPr>
          <p:cNvCxnSpPr>
            <a:endCxn id="3" idx="0"/>
          </p:cNvCxnSpPr>
          <p:nvPr/>
        </p:nvCxnSpPr>
        <p:spPr>
          <a:xfrm flipH="1">
            <a:off x="1508079" y="1608076"/>
            <a:ext cx="1576314" cy="1053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BE911E-5BCD-448F-8721-88B14B0CF39A}"/>
              </a:ext>
            </a:extLst>
          </p:cNvPr>
          <p:cNvCxnSpPr>
            <a:endCxn id="4" idx="0"/>
          </p:cNvCxnSpPr>
          <p:nvPr/>
        </p:nvCxnSpPr>
        <p:spPr>
          <a:xfrm flipH="1">
            <a:off x="4469640" y="1608076"/>
            <a:ext cx="689214" cy="108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A354F7-4032-4EB3-8C90-C23677E0BD34}"/>
              </a:ext>
            </a:extLst>
          </p:cNvPr>
          <p:cNvCxnSpPr>
            <a:endCxn id="5" idx="0"/>
          </p:cNvCxnSpPr>
          <p:nvPr/>
        </p:nvCxnSpPr>
        <p:spPr>
          <a:xfrm>
            <a:off x="7529014" y="1608076"/>
            <a:ext cx="1" cy="113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602890-7482-42A3-AEB1-449004A53679}"/>
              </a:ext>
            </a:extLst>
          </p:cNvPr>
          <p:cNvCxnSpPr/>
          <p:nvPr/>
        </p:nvCxnSpPr>
        <p:spPr>
          <a:xfrm>
            <a:off x="9826388" y="1608076"/>
            <a:ext cx="989715" cy="113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8BB567-1E93-46A0-99DA-F7DB2F957521}"/>
              </a:ext>
            </a:extLst>
          </p:cNvPr>
          <p:cNvSpPr txBox="1"/>
          <p:nvPr/>
        </p:nvSpPr>
        <p:spPr>
          <a:xfrm>
            <a:off x="532262" y="5117911"/>
            <a:ext cx="10509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Add theme to </a:t>
            </a:r>
            <a:r>
              <a:rPr lang="en-US" sz="2400" b="1" dirty="0" err="1"/>
              <a:t>css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Import </a:t>
            </a:r>
            <a:r>
              <a:rPr lang="en-US" sz="2400" b="1" dirty="0" err="1"/>
              <a:t>BrowserAnimationModule</a:t>
            </a:r>
            <a:r>
              <a:rPr lang="en-US" sz="2400" b="1" dirty="0"/>
              <a:t> or </a:t>
            </a:r>
            <a:r>
              <a:rPr lang="en-US" sz="2400" b="1" dirty="0" err="1"/>
              <a:t>NoopAnimationModule</a:t>
            </a:r>
            <a:r>
              <a:rPr lang="en-US" sz="2400" b="1" dirty="0"/>
              <a:t> to app.module.ts</a:t>
            </a:r>
          </a:p>
        </p:txBody>
      </p:sp>
    </p:spTree>
    <p:extLst>
      <p:ext uri="{BB962C8B-B14F-4D97-AF65-F5344CB8AC3E}">
        <p14:creationId xmlns:p14="http://schemas.microsoft.com/office/powerpoint/2010/main" val="343335855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4904F-4A62-44AD-B8FA-8DE7815D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13" y="189860"/>
            <a:ext cx="11587016" cy="21302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B6289B-74C4-4875-BE2B-60F520C40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30"/>
          <a:stretch/>
        </p:blipFill>
        <p:spPr>
          <a:xfrm>
            <a:off x="349013" y="2722161"/>
            <a:ext cx="11469948" cy="307505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6C585C-3FE9-42DB-B80E-DE5AC4AB796D}"/>
              </a:ext>
            </a:extLst>
          </p:cNvPr>
          <p:cNvCxnSpPr/>
          <p:nvPr/>
        </p:nvCxnSpPr>
        <p:spPr>
          <a:xfrm flipH="1">
            <a:off x="4271749" y="2961564"/>
            <a:ext cx="832514" cy="764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96963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87C56-527A-415A-9677-DEC236AC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5" y="175288"/>
            <a:ext cx="6770641" cy="1651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1ADBFD-FB00-4190-95FA-189C1935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64" y="1959164"/>
            <a:ext cx="9049817" cy="48788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2D7548-D333-4A66-B7D0-5AB547524F8B}"/>
              </a:ext>
            </a:extLst>
          </p:cNvPr>
          <p:cNvSpPr/>
          <p:nvPr/>
        </p:nvSpPr>
        <p:spPr>
          <a:xfrm>
            <a:off x="846161" y="3316406"/>
            <a:ext cx="6032311" cy="31389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A041A6-98C7-4FE6-AA81-3A3A7D1F02A2}"/>
              </a:ext>
            </a:extLst>
          </p:cNvPr>
          <p:cNvCxnSpPr>
            <a:cxnSpLocks/>
          </p:cNvCxnSpPr>
          <p:nvPr/>
        </p:nvCxnSpPr>
        <p:spPr>
          <a:xfrm flipH="1">
            <a:off x="2938820" y="6141493"/>
            <a:ext cx="2015318" cy="52828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30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3343F-A181-40F1-B977-0C13D9D0E9B1}"/>
              </a:ext>
            </a:extLst>
          </p:cNvPr>
          <p:cNvSpPr/>
          <p:nvPr/>
        </p:nvSpPr>
        <p:spPr>
          <a:xfrm>
            <a:off x="368828" y="200882"/>
            <a:ext cx="79972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/>
              <a:t>tsc</a:t>
            </a:r>
            <a:r>
              <a:rPr lang="en-US" sz="4000" b="1" dirty="0"/>
              <a:t> </a:t>
            </a:r>
            <a:r>
              <a:rPr lang="en-US" sz="4000" b="1" dirty="0" err="1"/>
              <a:t>main.ts</a:t>
            </a:r>
            <a:r>
              <a:rPr lang="en-US" sz="4000" b="1" dirty="0"/>
              <a:t> </a:t>
            </a:r>
            <a:r>
              <a:rPr lang="en-US" sz="4000" dirty="0"/>
              <a:t>(produce main.js file)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3F42B-B5AC-4400-9565-EDBD5ED6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43" y="1209161"/>
            <a:ext cx="7497713" cy="44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6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77C85-B751-45FF-9723-951C7541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2" y="118209"/>
            <a:ext cx="2719005" cy="7825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E6B59D-F108-4AB6-ADFB-51F27D09AF3D}"/>
              </a:ext>
            </a:extLst>
          </p:cNvPr>
          <p:cNvSpPr/>
          <p:nvPr/>
        </p:nvSpPr>
        <p:spPr>
          <a:xfrm>
            <a:off x="215592" y="900752"/>
            <a:ext cx="94442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TypeScripts</a:t>
            </a:r>
            <a:r>
              <a:rPr lang="en-US" dirty="0"/>
              <a:t> language supports different types of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It provides data types for the JavaScript in order to transform it into a strongly typed programing language.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doesn't support data types, but with the help of TypeScript, we can use the data types feature in JavaScript.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149B-9252-4BF4-874B-DBAFBD8C3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06" y="2659388"/>
            <a:ext cx="9310545" cy="36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4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867BE8-9430-4A88-A938-77281B34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07" y="695727"/>
            <a:ext cx="10454185" cy="54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59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6EDD63-0AA1-4E17-B430-BBD0A6F4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7" y="590265"/>
            <a:ext cx="10868645" cy="56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6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2B4221-9622-4A26-961B-715979A00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42954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C1E0E0-A906-456B-8E2C-70B0732B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62" y="3426620"/>
            <a:ext cx="11095630" cy="343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82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5B25D-C137-4E4F-BDF0-9C0B584F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2" y="1714500"/>
            <a:ext cx="1166379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6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8FF3F-1CD6-4639-9BC7-68AD834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4" y="822277"/>
            <a:ext cx="11331391" cy="52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83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59795-1C17-40DD-A42B-39B86E44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47" y="522027"/>
            <a:ext cx="10696706" cy="581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1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8AB2E-DC9C-4058-89BE-4A03758E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790575"/>
            <a:ext cx="10687050" cy="5276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BD9C7-E97E-4038-95D0-5CC134C6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942975"/>
            <a:ext cx="106870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83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EDBD09-978D-4688-857F-F2E9B3121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64" y="468305"/>
            <a:ext cx="10536072" cy="59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63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5EF80F-2F33-4DCE-8D93-21BE2D2C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59" y="1074761"/>
            <a:ext cx="9249881" cy="4708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9E61C1-091E-48C0-8E6C-63739DFE2F3D}"/>
              </a:ext>
            </a:extLst>
          </p:cNvPr>
          <p:cNvSpPr/>
          <p:nvPr/>
        </p:nvSpPr>
        <p:spPr>
          <a:xfrm>
            <a:off x="4558353" y="3985146"/>
            <a:ext cx="1282890" cy="341194"/>
          </a:xfrm>
          <a:prstGeom prst="rect">
            <a:avLst/>
          </a:prstGeom>
          <a:solidFill>
            <a:srgbClr val="FFE59B"/>
          </a:solidFill>
          <a:ln>
            <a:solidFill>
              <a:srgbClr val="FFE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Tuple</a:t>
            </a:r>
          </a:p>
        </p:txBody>
      </p:sp>
    </p:spTree>
    <p:extLst>
      <p:ext uri="{BB962C8B-B14F-4D97-AF65-F5344CB8AC3E}">
        <p14:creationId xmlns:p14="http://schemas.microsoft.com/office/powerpoint/2010/main" val="2105834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A97AA-3C4F-49ED-88C1-93FFCCDC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74317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233AFB-E6C6-4575-989A-EAFECA3FA64C}"/>
              </a:ext>
            </a:extLst>
          </p:cNvPr>
          <p:cNvSpPr/>
          <p:nvPr/>
        </p:nvSpPr>
        <p:spPr>
          <a:xfrm>
            <a:off x="154675" y="373514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var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list:number</a:t>
            </a:r>
            <a:r>
              <a:rPr lang="en-US" b="1" dirty="0">
                <a:effectLst/>
                <a:latin typeface="Consolas" panose="020B0609020204030204" pitchFamily="49" charset="0"/>
              </a:rPr>
              <a:t>[] = [1,2,3]</a:t>
            </a:r>
          </a:p>
          <a:p>
            <a:r>
              <a:rPr lang="en-US" b="1" dirty="0">
                <a:effectLst/>
                <a:latin typeface="Consolas" panose="020B0609020204030204" pitchFamily="49" charset="0"/>
              </a:rPr>
              <a:t>var list1:Array&lt;number&gt;=[3,4,5]</a:t>
            </a:r>
          </a:p>
          <a:p>
            <a:r>
              <a:rPr lang="en-US" b="1" dirty="0">
                <a:effectLst/>
                <a:latin typeface="Consolas" panose="020B0609020204030204" pitchFamily="49" charset="0"/>
              </a:rPr>
              <a:t>var list2:any=[1,"Ajay",true]</a:t>
            </a:r>
          </a:p>
          <a:p>
            <a:r>
              <a:rPr lang="en-US" b="1" dirty="0">
                <a:effectLst/>
                <a:latin typeface="Consolas" panose="020B0609020204030204" pitchFamily="49" charset="0"/>
              </a:rPr>
              <a:t>console.log(list);</a:t>
            </a:r>
          </a:p>
          <a:p>
            <a:r>
              <a:rPr lang="en-US" b="1" dirty="0">
                <a:effectLst/>
                <a:latin typeface="Consolas" panose="020B0609020204030204" pitchFamily="49" charset="0"/>
              </a:rPr>
              <a:t>console.log(list1);</a:t>
            </a:r>
          </a:p>
          <a:p>
            <a:r>
              <a:rPr lang="en-US" b="1" dirty="0">
                <a:effectLst/>
                <a:latin typeface="Consolas" panose="020B0609020204030204" pitchFamily="49" charset="0"/>
              </a:rPr>
              <a:t>console.log(list2)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04F22-EF80-49B2-858F-96511774C308}"/>
              </a:ext>
            </a:extLst>
          </p:cNvPr>
          <p:cNvSpPr/>
          <p:nvPr/>
        </p:nvSpPr>
        <p:spPr>
          <a:xfrm>
            <a:off x="154675" y="3735149"/>
            <a:ext cx="4035188" cy="1901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0BD04B-FA26-4847-B49B-5C488A2B3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8" b="-1"/>
          <a:stretch/>
        </p:blipFill>
        <p:spPr>
          <a:xfrm>
            <a:off x="5370818" y="4053384"/>
            <a:ext cx="4207061" cy="14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9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1C8B0D-2EA2-4F4F-B243-696C394B7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5"/>
          <a:stretch/>
        </p:blipFill>
        <p:spPr>
          <a:xfrm>
            <a:off x="108153" y="1955041"/>
            <a:ext cx="11975693" cy="2947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C817CA-8A8B-478C-A1A4-2EF5116CD8DD}"/>
              </a:ext>
            </a:extLst>
          </p:cNvPr>
          <p:cNvSpPr txBox="1"/>
          <p:nvPr/>
        </p:nvSpPr>
        <p:spPr>
          <a:xfrm>
            <a:off x="108153" y="1179057"/>
            <a:ext cx="123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690947"/>
                </a:solidFill>
              </a:rPr>
              <a:t>Tuple</a:t>
            </a:r>
            <a:endParaRPr lang="en-US" b="1" dirty="0">
              <a:solidFill>
                <a:srgbClr val="6909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58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C501D-884B-4B26-8199-6E70E03B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82" y="951931"/>
            <a:ext cx="11589835" cy="49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40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9D934-BE4D-4AB5-B865-6F34C0758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0" y="487907"/>
            <a:ext cx="10666680" cy="58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00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94CB0A-7A2E-40AA-93ED-0C2183EF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90" y="1586552"/>
            <a:ext cx="11308819" cy="36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49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AFAF9-5A16-4599-AF63-6DBAE8189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2" y="870045"/>
            <a:ext cx="11879915" cy="51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4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A061DC-B1CD-45FB-87E9-FD7E236C8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5" y="1347716"/>
            <a:ext cx="11639529" cy="41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94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75FBD0-006B-4C87-B3F4-25D296BA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9" y="856397"/>
            <a:ext cx="10887841" cy="5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7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9B40F-75CE-449A-A919-A38022BD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89" y="561477"/>
            <a:ext cx="8708664" cy="55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47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0C828-8B19-426C-8B25-20A52F6F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349" y="325184"/>
            <a:ext cx="7001302" cy="620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0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B8351-295F-4C48-9C69-FC8A615E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4" y="129013"/>
            <a:ext cx="5253980" cy="839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DDBB74-8106-4F15-A677-F5BFAACB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45" y="968991"/>
            <a:ext cx="10064357" cy="5757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16E96-5A18-46C5-8B02-DBA8A0868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651" y="439877"/>
            <a:ext cx="6405349" cy="12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29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8BAB6-6138-4A6B-8232-EBE6A756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4" y="399197"/>
            <a:ext cx="11407812" cy="60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83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DB8EA8-817A-4427-8737-499E0CFB4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5" y="673858"/>
            <a:ext cx="11818970" cy="5510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D3DA43-5A07-4871-A9DA-25A7DCFEF518}"/>
              </a:ext>
            </a:extLst>
          </p:cNvPr>
          <p:cNvSpPr/>
          <p:nvPr/>
        </p:nvSpPr>
        <p:spPr>
          <a:xfrm>
            <a:off x="9157648" y="818866"/>
            <a:ext cx="2847837" cy="545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11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D7148C-140E-4491-857F-706CCA36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9" y="249071"/>
            <a:ext cx="11712082" cy="63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3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FAEF06-2CFD-413D-8DC9-AB84EC9B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9" y="626091"/>
            <a:ext cx="11818381" cy="56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00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97E43-3348-4C91-9C9B-B7C746AB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9" y="0"/>
            <a:ext cx="11787501" cy="4667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ADD85-57EF-4BD3-B46A-2B5C492F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8" y="4667534"/>
            <a:ext cx="5790251" cy="207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90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12B9B4-567A-4DE9-A60F-E12A8FA1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5" y="144979"/>
            <a:ext cx="10849970" cy="65680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E92D13-5B99-40DE-8A8F-CA0CAF606065}"/>
              </a:ext>
            </a:extLst>
          </p:cNvPr>
          <p:cNvSpPr/>
          <p:nvPr/>
        </p:nvSpPr>
        <p:spPr>
          <a:xfrm>
            <a:off x="9007522" y="144979"/>
            <a:ext cx="2415654" cy="400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6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FBA4C9-6340-43B8-B08D-CBF40E31E4FB}"/>
              </a:ext>
            </a:extLst>
          </p:cNvPr>
          <p:cNvSpPr/>
          <p:nvPr/>
        </p:nvSpPr>
        <p:spPr>
          <a:xfrm>
            <a:off x="5636524" y="982640"/>
            <a:ext cx="655547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class Student implements Person{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name:string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age:number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pinCode:number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state:string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getName=()=&gt;this.name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getAge=()=&gt;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this.age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constructor(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name:string,age:number</a:t>
            </a:r>
            <a:r>
              <a:rPr lang="en-US" b="0" dirty="0"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	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this.age</a:t>
            </a:r>
            <a:r>
              <a:rPr lang="en-US" b="0" dirty="0">
                <a:effectLst/>
                <a:latin typeface="Consolas" panose="020B0609020204030204" pitchFamily="49" charset="0"/>
              </a:rPr>
              <a:t>=age;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	this.name=name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	}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let s1 = new Student("Ajay",25);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console.log(`${s1.getName()} and ${s1.getAge()}`);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89F8D3-4713-4A4E-AAE7-311945755EEC}"/>
              </a:ext>
            </a:extLst>
          </p:cNvPr>
          <p:cNvSpPr/>
          <p:nvPr/>
        </p:nvSpPr>
        <p:spPr>
          <a:xfrm>
            <a:off x="373039" y="1050878"/>
            <a:ext cx="526348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interface Address{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pinCode:number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state:string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interface Person extends Address{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name:string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age:number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getName():string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	getAge():number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86DD3F-09CF-417F-B76F-0652498275A2}"/>
              </a:ext>
            </a:extLst>
          </p:cNvPr>
          <p:cNvSpPr/>
          <p:nvPr/>
        </p:nvSpPr>
        <p:spPr>
          <a:xfrm>
            <a:off x="373039" y="1105469"/>
            <a:ext cx="4931391" cy="3029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E4305-30A7-4C9E-8C11-2F3630C44092}"/>
              </a:ext>
            </a:extLst>
          </p:cNvPr>
          <p:cNvSpPr/>
          <p:nvPr/>
        </p:nvSpPr>
        <p:spPr>
          <a:xfrm>
            <a:off x="5636523" y="791571"/>
            <a:ext cx="6387153" cy="47562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852A5-C781-408E-8C6D-EB5221FA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05" y="4872910"/>
            <a:ext cx="4203954" cy="93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32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349CEA-BA8D-40D6-8DFF-F11328F94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6" y="1566080"/>
            <a:ext cx="11838127" cy="37258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418289-45BB-47CD-9B0C-364C407146A6}"/>
              </a:ext>
            </a:extLst>
          </p:cNvPr>
          <p:cNvSpPr/>
          <p:nvPr/>
        </p:nvSpPr>
        <p:spPr>
          <a:xfrm>
            <a:off x="9198591" y="1566080"/>
            <a:ext cx="2816472" cy="522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8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765572-149A-4934-88C1-BFDB5491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01" y="736998"/>
            <a:ext cx="8909997" cy="53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05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A6598E-948E-4820-86D6-D1AE237E4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04" y="456427"/>
            <a:ext cx="9198591" cy="59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93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C36B33-A811-43BB-83C7-0D3C9A7B4D82}"/>
              </a:ext>
            </a:extLst>
          </p:cNvPr>
          <p:cNvSpPr/>
          <p:nvPr/>
        </p:nvSpPr>
        <p:spPr>
          <a:xfrm>
            <a:off x="349843" y="271734"/>
            <a:ext cx="57461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 Point{</a:t>
            </a:r>
          </a:p>
          <a:p>
            <a:r>
              <a:rPr lang="en-US" dirty="0"/>
              <a:t>x:number</a:t>
            </a:r>
          </a:p>
          <a:p>
            <a:r>
              <a:rPr lang="en-US" dirty="0"/>
              <a:t>y:number</a:t>
            </a:r>
          </a:p>
          <a:p>
            <a:br>
              <a:rPr lang="en-US" dirty="0"/>
            </a:br>
            <a:r>
              <a:rPr lang="en-US" dirty="0"/>
              <a:t>constructor(x?:</a:t>
            </a:r>
            <a:r>
              <a:rPr lang="en-US" dirty="0" err="1"/>
              <a:t>number,y</a:t>
            </a:r>
            <a:r>
              <a:rPr lang="en-US" dirty="0"/>
              <a:t>?:number){</a:t>
            </a:r>
          </a:p>
          <a:p>
            <a:r>
              <a:rPr lang="en-US" dirty="0"/>
              <a:t>this.x=x</a:t>
            </a:r>
          </a:p>
          <a:p>
            <a:r>
              <a:rPr lang="en-US" dirty="0"/>
              <a:t>this.y=y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br>
              <a:rPr lang="en-US" dirty="0"/>
            </a:br>
            <a:r>
              <a:rPr lang="en-US" dirty="0"/>
              <a:t>let point1 = new Point()</a:t>
            </a:r>
          </a:p>
          <a:p>
            <a:r>
              <a:rPr lang="en-US" dirty="0"/>
              <a:t>console.log(`x : ${point1.x} , y : ${point1.y}`)</a:t>
            </a:r>
          </a:p>
          <a:p>
            <a:br>
              <a:rPr lang="en-US" dirty="0"/>
            </a:br>
            <a:r>
              <a:rPr lang="en-US" dirty="0"/>
              <a:t>let point2 = new Point(1)</a:t>
            </a:r>
          </a:p>
          <a:p>
            <a:r>
              <a:rPr lang="en-US" dirty="0"/>
              <a:t>console.log(`x : ${point2.x} , y : ${point2.y}`)</a:t>
            </a:r>
          </a:p>
          <a:p>
            <a:br>
              <a:rPr lang="en-US" dirty="0"/>
            </a:br>
            <a:r>
              <a:rPr lang="en-US" dirty="0"/>
              <a:t>let point3 = new Point(1,2)</a:t>
            </a:r>
          </a:p>
          <a:p>
            <a:r>
              <a:rPr lang="en-US" dirty="0"/>
              <a:t>console.log(`x : ${point3.x} , y : ${point3.y}`)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5C705-8C30-4199-AFF2-9F387B8F3268}"/>
              </a:ext>
            </a:extLst>
          </p:cNvPr>
          <p:cNvSpPr/>
          <p:nvPr/>
        </p:nvSpPr>
        <p:spPr>
          <a:xfrm>
            <a:off x="200415" y="271734"/>
            <a:ext cx="4635690" cy="5104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3CEEA-B82B-4B76-A2AE-081E4A1291B5}"/>
              </a:ext>
            </a:extLst>
          </p:cNvPr>
          <p:cNvSpPr txBox="1"/>
          <p:nvPr/>
        </p:nvSpPr>
        <p:spPr>
          <a:xfrm>
            <a:off x="349843" y="5909775"/>
            <a:ext cx="11682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 constructor overloading can only achieved by default parameter. This can be achieved by placing ? Operator next to </a:t>
            </a:r>
          </a:p>
          <a:p>
            <a:r>
              <a:rPr lang="en-US" b="1" dirty="0"/>
              <a:t>parameter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571CA-B3F8-4863-A493-B97A4097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665" y="2384378"/>
            <a:ext cx="5020630" cy="11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45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96E0C3-6153-4EC1-B156-68529D1A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7" y="503260"/>
            <a:ext cx="11402023" cy="31526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FC647E-6889-470A-BA36-714B35D93FCC}"/>
              </a:ext>
            </a:extLst>
          </p:cNvPr>
          <p:cNvSpPr/>
          <p:nvPr/>
        </p:nvSpPr>
        <p:spPr>
          <a:xfrm>
            <a:off x="9168340" y="490146"/>
            <a:ext cx="2497540" cy="453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34A90-C353-4275-911E-7E8808B6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20" y="4096568"/>
            <a:ext cx="11861160" cy="2271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82CB8-5705-489A-B913-D6E151ECFD1F}"/>
              </a:ext>
            </a:extLst>
          </p:cNvPr>
          <p:cNvSpPr txBox="1"/>
          <p:nvPr/>
        </p:nvSpPr>
        <p:spPr>
          <a:xfrm>
            <a:off x="382137" y="6354740"/>
            <a:ext cx="347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By default all members are private</a:t>
            </a:r>
          </a:p>
        </p:txBody>
      </p:sp>
    </p:spTree>
    <p:extLst>
      <p:ext uri="{BB962C8B-B14F-4D97-AF65-F5344CB8AC3E}">
        <p14:creationId xmlns:p14="http://schemas.microsoft.com/office/powerpoint/2010/main" val="2744142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7C9FA1-70B6-4AE1-9BC3-682F2DD84961}"/>
              </a:ext>
            </a:extLst>
          </p:cNvPr>
          <p:cNvSpPr/>
          <p:nvPr/>
        </p:nvSpPr>
        <p:spPr>
          <a:xfrm>
            <a:off x="1669575" y="864568"/>
            <a:ext cx="752901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 Car{</a:t>
            </a:r>
          </a:p>
          <a:p>
            <a:endParaRPr lang="en-US" dirty="0"/>
          </a:p>
          <a:p>
            <a:r>
              <a:rPr lang="en-US" dirty="0"/>
              <a:t>    private </a:t>
            </a:r>
            <a:r>
              <a:rPr lang="en-US" dirty="0" err="1"/>
              <a:t>name:string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public </a:t>
            </a:r>
            <a:r>
              <a:rPr lang="en-US" dirty="0" err="1"/>
              <a:t>setName</a:t>
            </a:r>
            <a:r>
              <a:rPr lang="en-US" dirty="0"/>
              <a:t>(</a:t>
            </a:r>
            <a:r>
              <a:rPr lang="en-US" dirty="0" err="1"/>
              <a:t>name:string</a:t>
            </a:r>
            <a:r>
              <a:rPr lang="en-US" dirty="0"/>
              <a:t>):void{</a:t>
            </a:r>
          </a:p>
          <a:p>
            <a:r>
              <a:rPr lang="en-US" dirty="0"/>
              <a:t>        this.name=name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public </a:t>
            </a:r>
            <a:r>
              <a:rPr lang="en-US" dirty="0" err="1"/>
              <a:t>getName</a:t>
            </a:r>
            <a:r>
              <a:rPr lang="en-US" dirty="0"/>
              <a:t>():string{</a:t>
            </a:r>
          </a:p>
          <a:p>
            <a:r>
              <a:rPr lang="en-US" dirty="0"/>
              <a:t>        return this.name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let car1 = new Car();</a:t>
            </a:r>
          </a:p>
          <a:p>
            <a:r>
              <a:rPr lang="en-US" dirty="0"/>
              <a:t>car1.setName("</a:t>
            </a:r>
            <a:r>
              <a:rPr lang="en-US" dirty="0" err="1"/>
              <a:t>Mercond</a:t>
            </a:r>
            <a:r>
              <a:rPr lang="en-US" dirty="0"/>
              <a:t>")</a:t>
            </a:r>
          </a:p>
          <a:p>
            <a:r>
              <a:rPr lang="en-US" dirty="0"/>
              <a:t>console.log(car1.getName());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9E0E6F-38BD-47DD-9FC7-5AC518AF5CE7}"/>
              </a:ext>
            </a:extLst>
          </p:cNvPr>
          <p:cNvSpPr/>
          <p:nvPr/>
        </p:nvSpPr>
        <p:spPr>
          <a:xfrm>
            <a:off x="1692322" y="873457"/>
            <a:ext cx="6987654" cy="4722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43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F0AE20-27C1-471F-9BFA-E475FBEB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94" y="279850"/>
            <a:ext cx="8702012" cy="43067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6DC9A1-3284-4498-80CB-E20C3CB1FF02}"/>
              </a:ext>
            </a:extLst>
          </p:cNvPr>
          <p:cNvSpPr txBox="1"/>
          <p:nvPr/>
        </p:nvSpPr>
        <p:spPr>
          <a:xfrm>
            <a:off x="1613555" y="5418161"/>
            <a:ext cx="896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From the above code the constructor automatically creates the members and initialize them</a:t>
            </a:r>
          </a:p>
        </p:txBody>
      </p:sp>
    </p:spTree>
    <p:extLst>
      <p:ext uri="{BB962C8B-B14F-4D97-AF65-F5344CB8AC3E}">
        <p14:creationId xmlns:p14="http://schemas.microsoft.com/office/powerpoint/2010/main" val="3258824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ADBD7-27E2-458E-A102-B0DF7E8AE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05" y="2485243"/>
            <a:ext cx="9664833" cy="3547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208863-4A06-4356-87E9-134AA8C34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7" y="638031"/>
            <a:ext cx="4510161" cy="767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08FA0D-EE7B-4360-AA12-D1512176BC46}"/>
              </a:ext>
            </a:extLst>
          </p:cNvPr>
          <p:cNvSpPr txBox="1"/>
          <p:nvPr/>
        </p:nvSpPr>
        <p:spPr>
          <a:xfrm>
            <a:off x="966005" y="1828800"/>
            <a:ext cx="116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point.ts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136654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2EDAE-AAD2-4E7F-BFD2-45548EC90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33" y="2121978"/>
            <a:ext cx="7242733" cy="2614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54A222-B7D7-4023-BC0A-D14A246EDAB6}"/>
              </a:ext>
            </a:extLst>
          </p:cNvPr>
          <p:cNvSpPr txBox="1"/>
          <p:nvPr/>
        </p:nvSpPr>
        <p:spPr>
          <a:xfrm>
            <a:off x="2474633" y="1460310"/>
            <a:ext cx="1132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main.ts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52315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0DDF-2DA4-4A66-A63D-08C61BE8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08" y="376592"/>
            <a:ext cx="1871805" cy="660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6AF805-A9B1-4CAE-84BF-685EF61B1F23}"/>
              </a:ext>
            </a:extLst>
          </p:cNvPr>
          <p:cNvSpPr/>
          <p:nvPr/>
        </p:nvSpPr>
        <p:spPr>
          <a:xfrm>
            <a:off x="477672" y="1269242"/>
            <a:ext cx="10290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Angular provides built-in features for animation, http service, and materials which in turn has features such as auto-complete, navigation, toolbar, menus, etc. The code is written in TypeScript, which compiles to JavaScript and displays the same in the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F7D34-977E-485A-A94A-A32E52BF8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81" y="2192572"/>
            <a:ext cx="3651771" cy="36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40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4DDD3-DA7D-472B-B2CC-27BC8E88C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085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EA6615-383A-48C3-98C6-57AB68DE6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7" t="39472" r="11301"/>
          <a:stretch/>
        </p:blipFill>
        <p:spPr>
          <a:xfrm>
            <a:off x="562117" y="1469272"/>
            <a:ext cx="5895833" cy="2248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DEE0E-123F-4B0B-A73F-85330218FAC9}"/>
              </a:ext>
            </a:extLst>
          </p:cNvPr>
          <p:cNvSpPr txBox="1"/>
          <p:nvPr/>
        </p:nvSpPr>
        <p:spPr>
          <a:xfrm>
            <a:off x="684948" y="3732525"/>
            <a:ext cx="8061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components encapsulates the data , the Html markup and the logic for the view</a:t>
            </a:r>
          </a:p>
          <a:p>
            <a:endParaRPr lang="en-US" b="1" dirty="0"/>
          </a:p>
          <a:p>
            <a:r>
              <a:rPr lang="en-US" b="1" dirty="0"/>
              <a:t>Every Application has a component called </a:t>
            </a:r>
            <a:r>
              <a:rPr lang="en-US" b="1" dirty="0" err="1"/>
              <a:t>AppComponent</a:t>
            </a:r>
            <a:r>
              <a:rPr lang="en-US" b="1" dirty="0"/>
              <a:t> or </a:t>
            </a:r>
            <a:r>
              <a:rPr lang="en-US" b="1" dirty="0" err="1"/>
              <a:t>RootComponent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BC869-0DD3-4FAB-9B5A-EAB5C6D2AE8C}"/>
              </a:ext>
            </a:extLst>
          </p:cNvPr>
          <p:cNvSpPr txBox="1"/>
          <p:nvPr/>
        </p:nvSpPr>
        <p:spPr>
          <a:xfrm>
            <a:off x="887104" y="1085850"/>
            <a:ext cx="2074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BF35D-6AB8-4375-A74D-CEDD16C88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047" y="1100634"/>
            <a:ext cx="3847896" cy="2248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57987-A44A-4D11-A303-BA4887DE3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770" y="3429000"/>
            <a:ext cx="2486808" cy="33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53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EF00C2-882C-4E1D-B5C1-17EA1D2CC7CB}"/>
              </a:ext>
            </a:extLst>
          </p:cNvPr>
          <p:cNvSpPr txBox="1"/>
          <p:nvPr/>
        </p:nvSpPr>
        <p:spPr>
          <a:xfrm>
            <a:off x="354842" y="272955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Modules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D0F43-3582-4488-A22F-533813DB8BFA}"/>
              </a:ext>
            </a:extLst>
          </p:cNvPr>
          <p:cNvSpPr/>
          <p:nvPr/>
        </p:nvSpPr>
        <p:spPr>
          <a:xfrm>
            <a:off x="354841" y="1025309"/>
            <a:ext cx="105633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Module</a:t>
            </a:r>
            <a:r>
              <a:rPr lang="en-US" dirty="0"/>
              <a:t> in Angular refers to a place where you can group the components, directives, pipes, and services, which are related to the application.</a:t>
            </a:r>
          </a:p>
          <a:p>
            <a:endParaRPr lang="en-US" dirty="0"/>
          </a:p>
          <a:p>
            <a:r>
              <a:rPr lang="en-US" dirty="0"/>
              <a:t>In case you are developing a website, the header, footer, left, center and the right section become part of a module.</a:t>
            </a:r>
          </a:p>
          <a:p>
            <a:endParaRPr lang="en-US" dirty="0"/>
          </a:p>
          <a:p>
            <a:r>
              <a:rPr lang="en-US" dirty="0"/>
              <a:t>Every Application has one module which is call </a:t>
            </a:r>
            <a:r>
              <a:rPr lang="en-US" dirty="0" err="1"/>
              <a:t>AppModule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BC3D2-8FE4-456F-B5B9-6BC5002F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64" y="3247725"/>
            <a:ext cx="9092720" cy="240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C4AA8A-BF62-4083-8301-C4C4E2945748}"/>
              </a:ext>
            </a:extLst>
          </p:cNvPr>
          <p:cNvSpPr txBox="1"/>
          <p:nvPr/>
        </p:nvSpPr>
        <p:spPr>
          <a:xfrm>
            <a:off x="354841" y="5934650"/>
            <a:ext cx="743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****For larger application the main module is divided into many modules***</a:t>
            </a:r>
          </a:p>
        </p:txBody>
      </p:sp>
    </p:spTree>
    <p:extLst>
      <p:ext uri="{BB962C8B-B14F-4D97-AF65-F5344CB8AC3E}">
        <p14:creationId xmlns:p14="http://schemas.microsoft.com/office/powerpoint/2010/main" val="159818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50A6CA-B565-49AC-8D64-DC751CB913C4}"/>
              </a:ext>
            </a:extLst>
          </p:cNvPr>
          <p:cNvSpPr txBox="1"/>
          <p:nvPr/>
        </p:nvSpPr>
        <p:spPr>
          <a:xfrm>
            <a:off x="2825086" y="2306472"/>
            <a:ext cx="56228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Install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node –v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npm</a:t>
            </a:r>
            <a:r>
              <a:rPr lang="en-US" sz="2800" dirty="0"/>
              <a:t> install –g @angular/cli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ng -v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FA106-A24C-4406-93E2-16AC507E7070}"/>
              </a:ext>
            </a:extLst>
          </p:cNvPr>
          <p:cNvSpPr txBox="1"/>
          <p:nvPr/>
        </p:nvSpPr>
        <p:spPr>
          <a:xfrm>
            <a:off x="2251881" y="5663821"/>
            <a:ext cx="851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–g is not mentioned the </a:t>
            </a:r>
            <a:r>
              <a:rPr lang="en-US" dirty="0" err="1"/>
              <a:t>npm</a:t>
            </a:r>
            <a:r>
              <a:rPr lang="en-US" dirty="0"/>
              <a:t> will install the angular in the current working project only</a:t>
            </a:r>
          </a:p>
        </p:txBody>
      </p:sp>
    </p:spTree>
    <p:extLst>
      <p:ext uri="{BB962C8B-B14F-4D97-AF65-F5344CB8AC3E}">
        <p14:creationId xmlns:p14="http://schemas.microsoft.com/office/powerpoint/2010/main" val="37361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D1E710-AA2F-40EA-8EDE-D941BCA51CE3}"/>
              </a:ext>
            </a:extLst>
          </p:cNvPr>
          <p:cNvSpPr txBox="1"/>
          <p:nvPr/>
        </p:nvSpPr>
        <p:spPr>
          <a:xfrm>
            <a:off x="464024" y="532263"/>
            <a:ext cx="4138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Creating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17DEF-94C5-4633-B88B-67DBBA072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4" y="1481137"/>
            <a:ext cx="9217254" cy="352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1870B7-84F4-4482-99F0-42C119711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6" t="4622" r="42082" b="73275"/>
          <a:stretch/>
        </p:blipFill>
        <p:spPr>
          <a:xfrm>
            <a:off x="423081" y="566737"/>
            <a:ext cx="2784144" cy="456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6C1054-8E93-4823-9DEB-88A58322492D}"/>
              </a:ext>
            </a:extLst>
          </p:cNvPr>
          <p:cNvSpPr txBox="1"/>
          <p:nvPr/>
        </p:nvSpPr>
        <p:spPr>
          <a:xfrm>
            <a:off x="723331" y="1392072"/>
            <a:ext cx="624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component in src/app folder (</a:t>
            </a:r>
            <a:r>
              <a:rPr lang="en-US" dirty="0" err="1"/>
              <a:t>courses.component.ts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F816-BCF3-468C-8DC4-62BBA20A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73" y="2998739"/>
            <a:ext cx="3457575" cy="2962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F49F50-77C5-4EA6-8D1A-2F2D05F875D5}"/>
              </a:ext>
            </a:extLst>
          </p:cNvPr>
          <p:cNvSpPr txBox="1"/>
          <p:nvPr/>
        </p:nvSpPr>
        <p:spPr>
          <a:xfrm>
            <a:off x="723331" y="2260917"/>
            <a:ext cx="662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multiple word separate by hyphen (course-forum.component.ts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C545C-9782-433C-9F07-3E93B0853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296" y="2825929"/>
            <a:ext cx="69627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03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F69451-DF49-4889-9CD5-B61FC055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26" y="85858"/>
            <a:ext cx="3562350" cy="590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6303AD-ED76-4E63-877A-A2853B317BD4}"/>
              </a:ext>
            </a:extLst>
          </p:cNvPr>
          <p:cNvSpPr txBox="1"/>
          <p:nvPr/>
        </p:nvSpPr>
        <p:spPr>
          <a:xfrm>
            <a:off x="1781992" y="850640"/>
            <a:ext cx="766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the component in </a:t>
            </a:r>
            <a:r>
              <a:rPr lang="en-US" dirty="0" err="1"/>
              <a:t>app.module.ts</a:t>
            </a:r>
            <a:r>
              <a:rPr lang="en-US" dirty="0"/>
              <a:t> in the declaration list in @</a:t>
            </a:r>
            <a:r>
              <a:rPr lang="en-US" dirty="0" err="1"/>
              <a:t>NgModules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3ED3C-DC0A-4FA0-8BCB-3B46C989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92" y="1394205"/>
            <a:ext cx="8628016" cy="54707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BFCAC5-9C0D-49CB-9129-6F8EBD5C1528}"/>
              </a:ext>
            </a:extLst>
          </p:cNvPr>
          <p:cNvSpPr/>
          <p:nvPr/>
        </p:nvSpPr>
        <p:spPr>
          <a:xfrm>
            <a:off x="1781992" y="1394205"/>
            <a:ext cx="1998438" cy="369332"/>
          </a:xfrm>
          <a:prstGeom prst="rect">
            <a:avLst/>
          </a:prstGeom>
          <a:solidFill>
            <a:srgbClr val="1D1D1D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0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2ED2D9-2F66-492D-A4B3-E70D8E78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1" y="110902"/>
            <a:ext cx="9850277" cy="6636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796891-97F1-4203-9DA8-401FF8F52405}"/>
              </a:ext>
            </a:extLst>
          </p:cNvPr>
          <p:cNvSpPr/>
          <p:nvPr/>
        </p:nvSpPr>
        <p:spPr>
          <a:xfrm>
            <a:off x="10153934" y="6346209"/>
            <a:ext cx="867204" cy="400888"/>
          </a:xfrm>
          <a:prstGeom prst="rect">
            <a:avLst/>
          </a:prstGeom>
          <a:solidFill>
            <a:srgbClr val="1D1D1D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1D4F1-9E80-44F3-B0B5-2091DBA8E221}"/>
              </a:ext>
            </a:extLst>
          </p:cNvPr>
          <p:cNvSpPr/>
          <p:nvPr/>
        </p:nvSpPr>
        <p:spPr>
          <a:xfrm>
            <a:off x="1170861" y="110902"/>
            <a:ext cx="2254727" cy="639725"/>
          </a:xfrm>
          <a:prstGeom prst="rect">
            <a:avLst/>
          </a:prstGeom>
          <a:solidFill>
            <a:srgbClr val="1D1D1D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243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E4FC9-4877-40F4-A3A0-F8A235DF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4" y="322925"/>
            <a:ext cx="5505450" cy="561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EFFFA4-391D-45A8-9E8A-3414FD9FF379}"/>
              </a:ext>
            </a:extLst>
          </p:cNvPr>
          <p:cNvSpPr txBox="1"/>
          <p:nvPr/>
        </p:nvSpPr>
        <p:spPr>
          <a:xfrm>
            <a:off x="968991" y="1378424"/>
            <a:ext cx="469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the component in the app.component.html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E45E1-AF1E-459E-8CD0-6BC4DFA7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88" y="2755954"/>
            <a:ext cx="5797685" cy="1771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4309A-D0DE-4FE3-8D25-4F6CBE889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221" y="2333679"/>
            <a:ext cx="4233903" cy="26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43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C4F32C-815A-43AD-82A7-F469B97B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74" y="259307"/>
            <a:ext cx="9444251" cy="48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25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964CF-09ED-44C7-B9AE-4098FE9AB690}"/>
              </a:ext>
            </a:extLst>
          </p:cNvPr>
          <p:cNvSpPr txBox="1"/>
          <p:nvPr/>
        </p:nvSpPr>
        <p:spPr>
          <a:xfrm>
            <a:off x="382137" y="423080"/>
            <a:ext cx="686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Creating Components using Angular CLI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E0227-3806-4376-8279-04B8AA22A977}"/>
              </a:ext>
            </a:extLst>
          </p:cNvPr>
          <p:cNvSpPr txBox="1"/>
          <p:nvPr/>
        </p:nvSpPr>
        <p:spPr>
          <a:xfrm>
            <a:off x="1716419" y="1496898"/>
            <a:ext cx="274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 ng </a:t>
            </a:r>
            <a:r>
              <a:rPr lang="en-US" sz="3600" b="1" u="sng" dirty="0"/>
              <a:t>g</a:t>
            </a:r>
            <a:r>
              <a:rPr lang="en-US" sz="3600" b="1" dirty="0"/>
              <a:t> c course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A50CE86C-766D-465B-B589-55BF7CA9F725}"/>
              </a:ext>
            </a:extLst>
          </p:cNvPr>
          <p:cNvSpPr/>
          <p:nvPr/>
        </p:nvSpPr>
        <p:spPr>
          <a:xfrm>
            <a:off x="1537379" y="1469566"/>
            <a:ext cx="3104475" cy="784876"/>
          </a:xfrm>
          <a:prstGeom prst="frame">
            <a:avLst/>
          </a:prstGeom>
          <a:solidFill>
            <a:srgbClr val="1D1D1D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393CCE-F09D-42B6-BCDE-8DB55A243EA8}"/>
              </a:ext>
            </a:extLst>
          </p:cNvPr>
          <p:cNvSpPr txBox="1"/>
          <p:nvPr/>
        </p:nvSpPr>
        <p:spPr>
          <a:xfrm>
            <a:off x="5330785" y="1146448"/>
            <a:ext cx="4441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ng </a:t>
            </a:r>
            <a:r>
              <a:rPr lang="en-US" sz="2400" b="1" dirty="0">
                <a:sym typeface="Wingdings" panose="05000000000000000000" pitchFamily="2" charset="2"/>
              </a:rPr>
              <a:t> Angular Module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g  generate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c   component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course  Component Name</a:t>
            </a:r>
            <a:endParaRPr lang="en-US" sz="2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A4CB12-233E-4EBD-8F32-D2AEED1C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19" y="3033900"/>
            <a:ext cx="6729186" cy="1569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3D74CC9-9435-4DF3-8CD6-777C9A5F8BA5}"/>
              </a:ext>
            </a:extLst>
          </p:cNvPr>
          <p:cNvSpPr txBox="1"/>
          <p:nvPr/>
        </p:nvSpPr>
        <p:spPr>
          <a:xfrm>
            <a:off x="775761" y="5342220"/>
            <a:ext cx="10640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the use of this command angular automatically creates a component , register the component in the module</a:t>
            </a:r>
          </a:p>
        </p:txBody>
      </p:sp>
    </p:spTree>
    <p:extLst>
      <p:ext uri="{BB962C8B-B14F-4D97-AF65-F5344CB8AC3E}">
        <p14:creationId xmlns:p14="http://schemas.microsoft.com/office/powerpoint/2010/main" val="14335624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682DC5-C347-4B33-ADDE-37183B8426D6}"/>
              </a:ext>
            </a:extLst>
          </p:cNvPr>
          <p:cNvSpPr txBox="1"/>
          <p:nvPr/>
        </p:nvSpPr>
        <p:spPr>
          <a:xfrm>
            <a:off x="543352" y="395785"/>
            <a:ext cx="2284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DATABINDING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77EEA-7799-467F-89FC-6F341475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52" y="1143142"/>
            <a:ext cx="6819900" cy="3752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F52C2C-656B-4664-AACB-E73FB58E2DDE}"/>
              </a:ext>
            </a:extLst>
          </p:cNvPr>
          <p:cNvSpPr/>
          <p:nvPr/>
        </p:nvSpPr>
        <p:spPr>
          <a:xfrm>
            <a:off x="441277" y="5391692"/>
            <a:ext cx="10135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We use curly braces for data binding - {{}}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this process is called 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48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62BF15-02C0-4E9E-9C07-271553B97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17" y="1148259"/>
            <a:ext cx="9122961" cy="456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967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5799D-A7B3-4A63-8AF0-F5A7C0D9B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" t="4384" r="1163" b="3854"/>
          <a:stretch/>
        </p:blipFill>
        <p:spPr>
          <a:xfrm>
            <a:off x="1156077" y="914400"/>
            <a:ext cx="8816454" cy="2906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E33A9D-E97D-49F2-BF06-4D42A60BE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78" y="4126670"/>
            <a:ext cx="9034629" cy="2487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C58A8-78DF-4D54-A135-4AAA1B19D3A6}"/>
              </a:ext>
            </a:extLst>
          </p:cNvPr>
          <p:cNvSpPr txBox="1"/>
          <p:nvPr/>
        </p:nvSpPr>
        <p:spPr>
          <a:xfrm>
            <a:off x="1156077" y="361642"/>
            <a:ext cx="2438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app.component.html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74425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024AAB-20C3-476F-9282-EE64318779F9}"/>
              </a:ext>
            </a:extLst>
          </p:cNvPr>
          <p:cNvSpPr txBox="1"/>
          <p:nvPr/>
        </p:nvSpPr>
        <p:spPr>
          <a:xfrm>
            <a:off x="1091821" y="300250"/>
            <a:ext cx="494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create a new project =&gt; </a:t>
            </a:r>
            <a:r>
              <a:rPr lang="en-US" b="1" dirty="0"/>
              <a:t>ng new &lt;project-name&gt;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79699-DF27-41E6-AF30-CB33ACA8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52" y="698206"/>
            <a:ext cx="4386024" cy="585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14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286A43-FF47-47F6-9C9F-CCCE339E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9" y="79371"/>
            <a:ext cx="11327642" cy="67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4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69CFB9-9A2E-4BF2-9F83-27141CE4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49" y="163773"/>
            <a:ext cx="8830101" cy="5949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465FE-B071-4FF6-B502-BA8D322B777C}"/>
              </a:ext>
            </a:extLst>
          </p:cNvPr>
          <p:cNvSpPr txBox="1"/>
          <p:nvPr/>
        </p:nvSpPr>
        <p:spPr>
          <a:xfrm>
            <a:off x="1680949" y="6324895"/>
            <a:ext cx="883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the dynamic loading wants to be updated then place </a:t>
            </a:r>
            <a:r>
              <a:rPr lang="en-US" b="1" dirty="0" err="1"/>
              <a:t>astrick</a:t>
            </a:r>
            <a:r>
              <a:rPr lang="en-US" b="1" dirty="0"/>
              <a:t>(*) symbol before </a:t>
            </a:r>
            <a:r>
              <a:rPr lang="en-US" b="1" dirty="0" err="1"/>
              <a:t>ngFor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3085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FF5603-C2AB-4145-A992-E4F08FCA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63" y="259422"/>
            <a:ext cx="6904274" cy="63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430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089BF-508F-4809-9B28-41B3D7428CF3}"/>
              </a:ext>
            </a:extLst>
          </p:cNvPr>
          <p:cNvSpPr txBox="1"/>
          <p:nvPr/>
        </p:nvSpPr>
        <p:spPr>
          <a:xfrm>
            <a:off x="286603" y="286603"/>
            <a:ext cx="140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114B6-AE5D-42C4-A857-9016BA6C4418}"/>
              </a:ext>
            </a:extLst>
          </p:cNvPr>
          <p:cNvSpPr txBox="1"/>
          <p:nvPr/>
        </p:nvSpPr>
        <p:spPr>
          <a:xfrm>
            <a:off x="641445" y="1160059"/>
            <a:ext cx="843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list of data's have to be collected from the server(Http Service) using Angular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B7226-69BB-406F-9167-677A301F4FEF}"/>
              </a:ext>
            </a:extLst>
          </p:cNvPr>
          <p:cNvSpPr txBox="1"/>
          <p:nvPr/>
        </p:nvSpPr>
        <p:spPr>
          <a:xfrm>
            <a:off x="641445" y="1992573"/>
            <a:ext cx="716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service with naming conversion &lt;name&gt;.service.ts in the app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AD3E0-1EC9-4866-855B-E5FA6020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5" y="2825086"/>
            <a:ext cx="4362450" cy="271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BC157-2C52-4A90-ABA7-22F07AA1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31" y="2825087"/>
            <a:ext cx="6493615" cy="2714624"/>
          </a:xfrm>
          <a:prstGeom prst="rect">
            <a:avLst/>
          </a:prstGeom>
          <a:ln>
            <a:solidFill>
              <a:srgbClr val="1D1C1D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809466-5CC1-46D4-A1D6-59778919BC55}"/>
              </a:ext>
            </a:extLst>
          </p:cNvPr>
          <p:cNvSpPr/>
          <p:nvPr/>
        </p:nvSpPr>
        <p:spPr>
          <a:xfrm>
            <a:off x="5101194" y="2825086"/>
            <a:ext cx="2391427" cy="603913"/>
          </a:xfrm>
          <a:prstGeom prst="rect">
            <a:avLst/>
          </a:prstGeom>
          <a:solidFill>
            <a:srgbClr val="1D1C1D"/>
          </a:solidFill>
          <a:ln>
            <a:solidFill>
              <a:srgbClr val="1615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C7C0B-6B6D-4B36-8F7F-B601EA79F522}"/>
              </a:ext>
            </a:extLst>
          </p:cNvPr>
          <p:cNvSpPr txBox="1"/>
          <p:nvPr/>
        </p:nvSpPr>
        <p:spPr>
          <a:xfrm>
            <a:off x="1132764" y="6005015"/>
            <a:ext cx="573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we have to inject this service in the app.component.ts</a:t>
            </a:r>
          </a:p>
        </p:txBody>
      </p:sp>
    </p:spTree>
    <p:extLst>
      <p:ext uri="{BB962C8B-B14F-4D97-AF65-F5344CB8AC3E}">
        <p14:creationId xmlns:p14="http://schemas.microsoft.com/office/powerpoint/2010/main" val="283046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C7158-9515-4F33-82F4-7C0A3F5F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99" y="1444957"/>
            <a:ext cx="11446402" cy="39680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C1B6AD-94A6-4830-B9DF-C93A33686084}"/>
              </a:ext>
            </a:extLst>
          </p:cNvPr>
          <p:cNvSpPr/>
          <p:nvPr/>
        </p:nvSpPr>
        <p:spPr>
          <a:xfrm>
            <a:off x="10604310" y="1444957"/>
            <a:ext cx="1009935" cy="32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832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8DF46A-521E-4CDD-911F-BFB0912A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77" y="213247"/>
            <a:ext cx="7717880" cy="42679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03CCCE-5DF5-4288-8D69-B98B19C2C9AE}"/>
              </a:ext>
            </a:extLst>
          </p:cNvPr>
          <p:cNvSpPr/>
          <p:nvPr/>
        </p:nvSpPr>
        <p:spPr>
          <a:xfrm>
            <a:off x="3948752" y="4790256"/>
            <a:ext cx="5154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constructor(){</a:t>
            </a:r>
          </a:p>
          <a:p>
            <a:r>
              <a:rPr lang="en-US" dirty="0">
                <a:latin typeface="Consolas" panose="020B0609020204030204" pitchFamily="49" charset="0"/>
              </a:rPr>
              <a:t>let service = new </a:t>
            </a:r>
            <a:r>
              <a:rPr lang="en-US" dirty="0" err="1">
                <a:latin typeface="Consolas" panose="020B0609020204030204" pitchFamily="49" charset="0"/>
              </a:rPr>
              <a:t>CoursesService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latin typeface="Consolas" panose="020B0609020204030204" pitchFamily="49" charset="0"/>
              </a:rPr>
              <a:t>this.courses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service.getCourse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A69379-7D6E-4596-98AA-593C8EC1DB4F}"/>
              </a:ext>
            </a:extLst>
          </p:cNvPr>
          <p:cNvSpPr/>
          <p:nvPr/>
        </p:nvSpPr>
        <p:spPr>
          <a:xfrm>
            <a:off x="3746239" y="4573345"/>
            <a:ext cx="4961032" cy="1572567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AC1B8-1E6D-4498-842B-B9FE8E9D5381}"/>
              </a:ext>
            </a:extLst>
          </p:cNvPr>
          <p:cNvSpPr txBox="1"/>
          <p:nvPr/>
        </p:nvSpPr>
        <p:spPr>
          <a:xfrm>
            <a:off x="1430254" y="4605590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creating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D9A44-CA30-477A-87CD-1554A8790D8E}"/>
              </a:ext>
            </a:extLst>
          </p:cNvPr>
          <p:cNvSpPr/>
          <p:nvPr/>
        </p:nvSpPr>
        <p:spPr>
          <a:xfrm>
            <a:off x="4995081" y="213247"/>
            <a:ext cx="3862316" cy="6541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78D08-4E89-4700-ACD2-25B20CCDD366}"/>
              </a:ext>
            </a:extLst>
          </p:cNvPr>
          <p:cNvSpPr txBox="1"/>
          <p:nvPr/>
        </p:nvSpPr>
        <p:spPr>
          <a:xfrm>
            <a:off x="744424" y="6211669"/>
            <a:ext cx="1070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Now we have to instruct angular to create an instance of </a:t>
            </a:r>
            <a:r>
              <a:rPr lang="en-US" b="1" dirty="0" err="1">
                <a:solidFill>
                  <a:srgbClr val="FF0000"/>
                </a:solidFill>
              </a:rPr>
              <a:t>CoursesService</a:t>
            </a:r>
            <a:r>
              <a:rPr lang="en-US" b="1" dirty="0">
                <a:solidFill>
                  <a:srgbClr val="FF0000"/>
                </a:solidFill>
              </a:rPr>
              <a:t> and pass it to the courses component. This is called </a:t>
            </a:r>
            <a:r>
              <a:rPr lang="en-US" b="1" dirty="0">
                <a:solidFill>
                  <a:srgbClr val="1D1C1D"/>
                </a:solidFill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169507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01FDE-8E53-468B-9F67-5F00DA16F77B}"/>
              </a:ext>
            </a:extLst>
          </p:cNvPr>
          <p:cNvSpPr txBox="1"/>
          <p:nvPr/>
        </p:nvSpPr>
        <p:spPr>
          <a:xfrm>
            <a:off x="627798" y="232012"/>
            <a:ext cx="90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Inorder</a:t>
            </a:r>
            <a:r>
              <a:rPr lang="en-US" dirty="0"/>
              <a:t> for dependency injection we have to register the service in the module (</a:t>
            </a:r>
            <a:r>
              <a:rPr lang="en-US" dirty="0" err="1"/>
              <a:t>app.module.ts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7C570-7D22-477E-B35A-A41FCE49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69" y="796688"/>
            <a:ext cx="9040807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426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62193A-C0F1-4E2F-AE15-2039BB5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41838"/>
            <a:ext cx="6096000" cy="59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34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D5A10-53CA-4E81-804E-5186FC7D888A}"/>
              </a:ext>
            </a:extLst>
          </p:cNvPr>
          <p:cNvSpPr txBox="1"/>
          <p:nvPr/>
        </p:nvSpPr>
        <p:spPr>
          <a:xfrm>
            <a:off x="545911" y="671070"/>
            <a:ext cx="577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Generating Services using Angular CLI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A022-F289-4B96-801A-5F9931E9E987}"/>
              </a:ext>
            </a:extLst>
          </p:cNvPr>
          <p:cNvSpPr txBox="1"/>
          <p:nvPr/>
        </p:nvSpPr>
        <p:spPr>
          <a:xfrm>
            <a:off x="1716419" y="1496898"/>
            <a:ext cx="2536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 ng </a:t>
            </a:r>
            <a:r>
              <a:rPr lang="en-US" sz="3600" b="1" u="sng" dirty="0"/>
              <a:t>g</a:t>
            </a:r>
            <a:r>
              <a:rPr lang="en-US" sz="3600" b="1" dirty="0"/>
              <a:t> s email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6555F381-C880-4F50-9EE7-37D9B49810BC}"/>
              </a:ext>
            </a:extLst>
          </p:cNvPr>
          <p:cNvSpPr/>
          <p:nvPr/>
        </p:nvSpPr>
        <p:spPr>
          <a:xfrm>
            <a:off x="1537379" y="1469566"/>
            <a:ext cx="3104475" cy="784876"/>
          </a:xfrm>
          <a:prstGeom prst="frame">
            <a:avLst/>
          </a:prstGeom>
          <a:solidFill>
            <a:srgbClr val="1D1D1D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344A9-F60A-420C-83A0-A9F37EC2F2EC}"/>
              </a:ext>
            </a:extLst>
          </p:cNvPr>
          <p:cNvSpPr txBox="1"/>
          <p:nvPr/>
        </p:nvSpPr>
        <p:spPr>
          <a:xfrm>
            <a:off x="5329170" y="1358399"/>
            <a:ext cx="4441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ng </a:t>
            </a:r>
            <a:r>
              <a:rPr lang="en-US" sz="2400" b="1" dirty="0">
                <a:sym typeface="Wingdings" panose="05000000000000000000" pitchFamily="2" charset="2"/>
              </a:rPr>
              <a:t> Angular Module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g  generate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s   service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course  Component Name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1E107-952E-4DE1-829F-066701D5A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1" y="3690608"/>
            <a:ext cx="9800798" cy="156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4DA6F-C33E-4246-8AEF-6945103A6D88}"/>
              </a:ext>
            </a:extLst>
          </p:cNvPr>
          <p:cNvSpPr txBox="1"/>
          <p:nvPr/>
        </p:nvSpPr>
        <p:spPr>
          <a:xfrm>
            <a:off x="545911" y="5803950"/>
            <a:ext cx="795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Note</a:t>
            </a:r>
            <a:r>
              <a:rPr lang="en-US" b="1" dirty="0"/>
              <a:t> : We have to provide the service in the module file for 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239836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999AA-5A79-4627-8AF2-B18D440E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32" y="293640"/>
            <a:ext cx="8022609" cy="3617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C18D44-1B08-429F-B0EC-E783ED0945BF}"/>
              </a:ext>
            </a:extLst>
          </p:cNvPr>
          <p:cNvSpPr txBox="1"/>
          <p:nvPr/>
        </p:nvSpPr>
        <p:spPr>
          <a:xfrm>
            <a:off x="1476232" y="4612943"/>
            <a:ext cx="734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@Injectable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used only if the service has dependency in its constructor like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A7537-9E01-4D24-922A-BEDE7799E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22" b="19057"/>
          <a:stretch/>
        </p:blipFill>
        <p:spPr>
          <a:xfrm>
            <a:off x="1476232" y="5226764"/>
            <a:ext cx="4675603" cy="16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0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F55A80-AAC4-4665-A5ED-1DA4CC8D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7" y="979582"/>
            <a:ext cx="10844305" cy="48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036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1E0AF6-B0D2-4F37-BD64-62F45FE63D3B}"/>
              </a:ext>
            </a:extLst>
          </p:cNvPr>
          <p:cNvSpPr txBox="1"/>
          <p:nvPr/>
        </p:nvSpPr>
        <p:spPr>
          <a:xfrm>
            <a:off x="288877" y="39207"/>
            <a:ext cx="2335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Property Binding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44DA4-C3A5-4652-B8EC-01D301C5586D}"/>
              </a:ext>
            </a:extLst>
          </p:cNvPr>
          <p:cNvSpPr txBox="1"/>
          <p:nvPr/>
        </p:nvSpPr>
        <p:spPr>
          <a:xfrm>
            <a:off x="288877" y="6085967"/>
            <a:ext cx="1161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can use string interpolation ( {{ }} ) for adding text between tags such as h1 , div etc.… , for attributes we can use property binding. However we can use both string interpolation and property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37FE0-A8EE-409F-B8D7-E0596505382F}"/>
              </a:ext>
            </a:extLst>
          </p:cNvPr>
          <p:cNvSpPr txBox="1"/>
          <p:nvPr/>
        </p:nvSpPr>
        <p:spPr>
          <a:xfrm>
            <a:off x="7178722" y="1787857"/>
            <a:ext cx="4858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property binding is the one way binding which flows from the component to the DOM.</a:t>
            </a:r>
          </a:p>
          <a:p>
            <a:r>
              <a:rPr lang="en-US" b="1" dirty="0"/>
              <a:t>This can be achieved by two way binding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D0D01-9C1F-47F3-8534-CB7ED3AF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7" y="631182"/>
            <a:ext cx="6810375" cy="532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9588B9-F42C-46E8-B413-0E31A9251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23"/>
          <a:stretch/>
        </p:blipFill>
        <p:spPr>
          <a:xfrm>
            <a:off x="3332472" y="3557503"/>
            <a:ext cx="1023648" cy="250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1BF907-2720-4D19-BE89-9A24FB9A9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096" y="3557502"/>
            <a:ext cx="250223" cy="2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38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E5D7E-46F3-4817-994D-249B8709D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22" y="343610"/>
            <a:ext cx="5239177" cy="43927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2D78C9-7A4C-4414-9420-B9A471758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3" y="5186149"/>
            <a:ext cx="5102698" cy="1205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F772C-3BA2-4CB0-A3D9-07EE6547C5D7}"/>
              </a:ext>
            </a:extLst>
          </p:cNvPr>
          <p:cNvSpPr txBox="1"/>
          <p:nvPr/>
        </p:nvSpPr>
        <p:spPr>
          <a:xfrm>
            <a:off x="6096000" y="627797"/>
            <a:ext cx="59276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colspan is not a known property i.e. the table works even if the colspan property is removed.</a:t>
            </a:r>
          </a:p>
          <a:p>
            <a:endParaRPr lang="en-US" b="1" dirty="0"/>
          </a:p>
          <a:p>
            <a:r>
              <a:rPr lang="en-US" b="1" dirty="0"/>
              <a:t>The img tag doesn’t work without src property so src is the known property of img </a:t>
            </a:r>
          </a:p>
          <a:p>
            <a:endParaRPr lang="en-US" b="1" dirty="0"/>
          </a:p>
          <a:p>
            <a:r>
              <a:rPr lang="en-US" b="1" dirty="0"/>
              <a:t>The angular binds the data for property not the Attribute</a:t>
            </a:r>
          </a:p>
          <a:p>
            <a:endParaRPr lang="en-US" b="1" dirty="0"/>
          </a:p>
          <a:p>
            <a:r>
              <a:rPr lang="en-US" b="1" dirty="0"/>
              <a:t>The HTML and the Dom has one-to-one Association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071C9-5CEE-479B-AEAC-297E2AE36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98879"/>
            <a:ext cx="4671941" cy="216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840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56678-A94E-4690-8D6C-B3A32014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11" y="926409"/>
            <a:ext cx="7231892" cy="5441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67E4B-0092-4C0B-8D9F-B473AF00215D}"/>
              </a:ext>
            </a:extLst>
          </p:cNvPr>
          <p:cNvSpPr txBox="1"/>
          <p:nvPr/>
        </p:nvSpPr>
        <p:spPr>
          <a:xfrm>
            <a:off x="369911" y="185601"/>
            <a:ext cx="450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Solution </a:t>
            </a: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Attribute Binding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105D9-FCB7-4FB4-89DD-C6E70685B3BF}"/>
              </a:ext>
            </a:extLst>
          </p:cNvPr>
          <p:cNvSpPr txBox="1"/>
          <p:nvPr/>
        </p:nvSpPr>
        <p:spPr>
          <a:xfrm>
            <a:off x="7874759" y="1542197"/>
            <a:ext cx="4763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Place </a:t>
            </a:r>
            <a:r>
              <a:rPr lang="en-US" sz="2400" b="1" dirty="0" err="1">
                <a:solidFill>
                  <a:srgbClr val="FF0000"/>
                </a:solidFill>
              </a:rPr>
              <a:t>attr</a:t>
            </a:r>
            <a:r>
              <a:rPr lang="en-US" sz="2400" b="1" dirty="0">
                <a:solidFill>
                  <a:srgbClr val="FF0000"/>
                </a:solidFill>
              </a:rPr>
              <a:t>. as prefix with the property</a:t>
            </a:r>
          </a:p>
        </p:txBody>
      </p:sp>
    </p:spTree>
    <p:extLst>
      <p:ext uri="{BB962C8B-B14F-4D97-AF65-F5344CB8AC3E}">
        <p14:creationId xmlns:p14="http://schemas.microsoft.com/office/powerpoint/2010/main" val="9269704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70F8F9-E90B-4A89-9F4F-6E673D26B622}"/>
              </a:ext>
            </a:extLst>
          </p:cNvPr>
          <p:cNvSpPr txBox="1"/>
          <p:nvPr/>
        </p:nvSpPr>
        <p:spPr>
          <a:xfrm>
            <a:off x="450376" y="600501"/>
            <a:ext cx="5537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Adding Bootstrap In the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A5732-B608-44FD-9B46-414508528428}"/>
              </a:ext>
            </a:extLst>
          </p:cNvPr>
          <p:cNvSpPr txBox="1"/>
          <p:nvPr/>
        </p:nvSpPr>
        <p:spPr>
          <a:xfrm>
            <a:off x="450376" y="1613118"/>
            <a:ext cx="115187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npm</a:t>
            </a:r>
            <a:r>
              <a:rPr lang="en-US" sz="2800" b="1" dirty="0"/>
              <a:t> install bootstrap --save</a:t>
            </a:r>
          </a:p>
          <a:p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800" b="1" dirty="0">
                <a:sym typeface="Wingdings" panose="05000000000000000000" pitchFamily="2" charset="2"/>
              </a:rPr>
              <a:t>It downloads bootstrap in the node modules and the --save flag add the dependency in the </a:t>
            </a:r>
            <a:r>
              <a:rPr lang="en-US" sz="2800" b="1" dirty="0" err="1">
                <a:sym typeface="Wingdings" panose="05000000000000000000" pitchFamily="2" charset="2"/>
              </a:rPr>
              <a:t>package.json</a:t>
            </a:r>
            <a:r>
              <a:rPr lang="en-US" sz="2800" b="1" dirty="0">
                <a:sym typeface="Wingdings" panose="05000000000000000000" pitchFamily="2" charset="2"/>
              </a:rPr>
              <a:t> file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800" b="1" dirty="0">
                <a:sym typeface="Wingdings" panose="05000000000000000000" pitchFamily="2" charset="2"/>
              </a:rPr>
              <a:t>import the bootstrap to style.css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5F7A3-5F1E-452B-A68B-E7C9D8CB1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4587657"/>
            <a:ext cx="83724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617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5426E7-FB10-49E5-965A-5E42A3B0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2" y="1351058"/>
            <a:ext cx="76676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4691E1-08A6-490C-ACD8-7F2AF9187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888" y="1489170"/>
            <a:ext cx="37528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313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2E5982-8720-4E96-94D1-F132F6E3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35" y="1011711"/>
            <a:ext cx="8372475" cy="3933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CF7267-F981-4AEF-8AF8-915CC8A88B52}"/>
              </a:ext>
            </a:extLst>
          </p:cNvPr>
          <p:cNvSpPr txBox="1"/>
          <p:nvPr/>
        </p:nvSpPr>
        <p:spPr>
          <a:xfrm>
            <a:off x="244735" y="395785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66C15-C75A-4122-8AA4-504F1601F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5" y="5379564"/>
            <a:ext cx="74295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5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DC07BC-2E70-4231-B67A-28CA5FDC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86" y="1291988"/>
            <a:ext cx="8467725" cy="381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1FE5A0-698B-4992-A83D-3B3DF668C395}"/>
              </a:ext>
            </a:extLst>
          </p:cNvPr>
          <p:cNvSpPr txBox="1"/>
          <p:nvPr/>
        </p:nvSpPr>
        <p:spPr>
          <a:xfrm>
            <a:off x="647486" y="491319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Style Binding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AB520-C90A-4A3A-96E3-5989A375C777}"/>
              </a:ext>
            </a:extLst>
          </p:cNvPr>
          <p:cNvSpPr txBox="1"/>
          <p:nvPr/>
        </p:nvSpPr>
        <p:spPr>
          <a:xfrm>
            <a:off x="996287" y="5977719"/>
            <a:ext cx="7967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Here the background color of the button is white because </a:t>
            </a:r>
            <a:r>
              <a:rPr lang="en-US" sz="2000" b="1" dirty="0" err="1"/>
              <a:t>isActive</a:t>
            </a:r>
            <a:r>
              <a:rPr lang="en-US" sz="2000" b="1" dirty="0"/>
              <a:t> is false</a:t>
            </a:r>
          </a:p>
        </p:txBody>
      </p:sp>
    </p:spTree>
    <p:extLst>
      <p:ext uri="{BB962C8B-B14F-4D97-AF65-F5344CB8AC3E}">
        <p14:creationId xmlns:p14="http://schemas.microsoft.com/office/powerpoint/2010/main" val="18177000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81B77-A38B-432B-B1AE-F7469BF9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00" y="1021450"/>
            <a:ext cx="7837725" cy="4514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3235B0-CA2F-4328-8A69-F73EDB14A37C}"/>
              </a:ext>
            </a:extLst>
          </p:cNvPr>
          <p:cNvSpPr txBox="1"/>
          <p:nvPr/>
        </p:nvSpPr>
        <p:spPr>
          <a:xfrm>
            <a:off x="542000" y="327546"/>
            <a:ext cx="1929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Event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67E60-FF96-4464-BD0C-80B520B5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5150750"/>
            <a:ext cx="83534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427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3CC43-19D7-4232-9D45-4C0676E45539}"/>
              </a:ext>
            </a:extLst>
          </p:cNvPr>
          <p:cNvSpPr txBox="1"/>
          <p:nvPr/>
        </p:nvSpPr>
        <p:spPr>
          <a:xfrm>
            <a:off x="532262" y="354842"/>
            <a:ext cx="241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Event Bubbling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2C9B1-77CF-4685-BA58-BDFCC82E5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76" y="1534953"/>
            <a:ext cx="4371975" cy="2333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6DDEA7-ECF1-491A-8DB8-9CE04F45E47B}"/>
              </a:ext>
            </a:extLst>
          </p:cNvPr>
          <p:cNvSpPr/>
          <p:nvPr/>
        </p:nvSpPr>
        <p:spPr>
          <a:xfrm>
            <a:off x="532262" y="4615161"/>
            <a:ext cx="9139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2729"/>
                </a:solidFill>
                <a:latin typeface="Arial" panose="020B0604020202020204" pitchFamily="34" charset="0"/>
              </a:rPr>
              <a:t>With bubbling, the event is first captured and handled by the innermost element and then propagated to outer elements.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460311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06B4C-2D43-49B6-9C2F-1FFCAB97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3" y="148703"/>
            <a:ext cx="6566421" cy="4722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0ED56E-6BD9-4F1B-8DC1-B758B8602B01}"/>
              </a:ext>
            </a:extLst>
          </p:cNvPr>
          <p:cNvSpPr txBox="1"/>
          <p:nvPr/>
        </p:nvSpPr>
        <p:spPr>
          <a:xfrm>
            <a:off x="6960358" y="709684"/>
            <a:ext cx="5056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this example the inner button was executed first and the div executed second when the button is clicked</a:t>
            </a:r>
          </a:p>
          <a:p>
            <a:endParaRPr lang="en-US" b="1" dirty="0"/>
          </a:p>
          <a:p>
            <a:r>
              <a:rPr lang="en-US" b="1" dirty="0"/>
              <a:t>The $event is used to get many methods such as x and y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0F14A-56A7-41D5-B754-37A5BFB10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3" y="4871651"/>
            <a:ext cx="107346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93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5514</TotalTime>
  <Words>3833</Words>
  <Application>Microsoft Office PowerPoint</Application>
  <PresentationFormat>Widescreen</PresentationFormat>
  <Paragraphs>489</Paragraphs>
  <Slides>315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315</vt:i4>
      </vt:variant>
    </vt:vector>
  </HeadingPairs>
  <TitlesOfParts>
    <vt:vector size="323" baseType="lpstr">
      <vt:lpstr>Arial</vt:lpstr>
      <vt:lpstr>Calibri</vt:lpstr>
      <vt:lpstr>Calibri Light</vt:lpstr>
      <vt:lpstr>Consolas</vt:lpstr>
      <vt:lpstr>Roboto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V</dc:creator>
  <cp:lastModifiedBy>AJAY V</cp:lastModifiedBy>
  <cp:revision>626</cp:revision>
  <dcterms:created xsi:type="dcterms:W3CDTF">2019-06-05T08:22:40Z</dcterms:created>
  <dcterms:modified xsi:type="dcterms:W3CDTF">2019-06-22T13:40:18Z</dcterms:modified>
</cp:coreProperties>
</file>